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86" r:id="rId3"/>
    <p:sldId id="289" r:id="rId4"/>
    <p:sldId id="287" r:id="rId5"/>
    <p:sldId id="288" r:id="rId6"/>
    <p:sldId id="284" r:id="rId7"/>
    <p:sldId id="276" r:id="rId8"/>
    <p:sldId id="277" r:id="rId9"/>
    <p:sldId id="279" r:id="rId10"/>
    <p:sldId id="285" r:id="rId11"/>
    <p:sldId id="280" r:id="rId12"/>
    <p:sldId id="281" r:id="rId13"/>
    <p:sldId id="282" r:id="rId14"/>
    <p:sldId id="28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Secondary Network Meeting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7676-AD9E-4C25-A7DA-2CE00D175D03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5C1AD-2DFC-414A-98B3-43040139F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6493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Secondary Network Meeting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F691-A6AF-4338-B81F-6C68D7484F6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62189-6F94-46C0-B269-1190EA646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518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2189-6F94-46C0-B269-1190EA6467C6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01858B-4A04-470B-9DE5-69A2922CCFCF}" type="datetime1">
              <a:rPr lang="en-GB" smtClean="0"/>
              <a:t>23/05/2017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Secondary Network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0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AFB8-9ABA-43F2-8445-18737418861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1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0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9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1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8B70-53B1-4FF2-AB9C-0791ABB6F43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9818-A798-42A2-A6C3-89A823BD5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dfordmusiconline.co.uk/site/school-zone/online-resources/bbc-music-day-2017-resources/" TargetMode="External"/><Relationship Id="rId2" Type="http://schemas.openxmlformats.org/officeDocument/2006/relationships/hyperlink" Target="http://www.copyrightandsch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outoftheark.co.uk/" TargetMode="External"/><Relationship Id="rId4" Type="http://schemas.openxmlformats.org/officeDocument/2006/relationships/hyperlink" Target="https://www.singu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www.misswardmusic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02355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r:id="rId4" imgW="7047619" imgH="790476" progId="MSPhotoEd.3">
                  <p:embed/>
                </p:oleObj>
              </mc:Choice>
              <mc:Fallback>
                <p:oleObj r:id="rId4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8062" y="2299069"/>
            <a:ext cx="800954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Secondary Network Meeting</a:t>
            </a:r>
          </a:p>
          <a:p>
            <a:pPr algn="ctr"/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Thursday 26</a:t>
            </a:r>
            <a:r>
              <a:rPr lang="en-GB" altLang="en-US" b="1" baseline="30000" dirty="0" smtClean="0">
                <a:solidFill>
                  <a:srgbClr val="FF0000"/>
                </a:solidFill>
                <a:ea typeface="Times New Roman" pitchFamily="18" charset="0"/>
              </a:rPr>
              <a:t>th</a:t>
            </a:r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 January 2017</a:t>
            </a:r>
          </a:p>
          <a:p>
            <a:pPr algn="ctr"/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r>
              <a:rPr lang="en-GB" altLang="en-US" b="1" dirty="0" smtClean="0">
                <a:solidFill>
                  <a:srgbClr val="0070C0"/>
                </a:solidFill>
              </a:rPr>
              <a:t>AGENDA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Buyback and School Budgets (Tony Johnson)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Assessment/progress tracking (open discussion)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Misswardmusic.com (C Ward)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Singing 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Up and coming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AOB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88502" y="5326077"/>
            <a:ext cx="3558154" cy="1356757"/>
            <a:chOff x="5688502" y="5326077"/>
            <a:chExt cx="3558154" cy="1356757"/>
          </a:xfrm>
        </p:grpSpPr>
        <p:pic>
          <p:nvPicPr>
            <p:cNvPr id="7213" name="Picture 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38" y="5326077"/>
              <a:ext cx="2809875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88502" y="6313502"/>
              <a:ext cx="355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@</a:t>
              </a:r>
              <a:r>
                <a:rPr lang="en-GB" dirty="0" err="1" smtClean="0"/>
                <a:t>BradfordSecondaryMusicNetwork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5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58470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58396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Events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Council Choir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Mondays 4:30pm -6:00pm at City Hall, Bradford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Directed by Beccy Owen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On the following dates:</a:t>
            </a:r>
          </a:p>
          <a:p>
            <a:pPr algn="ctr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Council Choir Dates: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12 June</a:t>
            </a:r>
          </a:p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July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Sharing performance on 3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July @5:30pm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8502" y="5326077"/>
            <a:ext cx="3558154" cy="1356757"/>
            <a:chOff x="5688502" y="5326077"/>
            <a:chExt cx="3558154" cy="1356757"/>
          </a:xfrm>
        </p:grpSpPr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38" y="5326077"/>
              <a:ext cx="2809875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88502" y="6313502"/>
              <a:ext cx="355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@</a:t>
              </a:r>
              <a:r>
                <a:rPr lang="en-GB" dirty="0" err="1" smtClean="0"/>
                <a:t>BradfordSecondaryMusicNetwork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851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840060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5839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BBC Music Day (The Power Of Music)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City Park, Bradford.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Thursday 15</a:t>
            </a:r>
            <a:r>
              <a:rPr lang="en-GB" sz="28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June (new date)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Big Sing/Dance workshops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World record Attempt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Multiple workshops and performances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FREE!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88502" y="5326077"/>
            <a:ext cx="3558154" cy="1356757"/>
            <a:chOff x="5688502" y="5326077"/>
            <a:chExt cx="3558154" cy="1356757"/>
          </a:xfrm>
        </p:grpSpPr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38" y="5326077"/>
              <a:ext cx="2809875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88502" y="6313502"/>
              <a:ext cx="355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@</a:t>
              </a:r>
              <a:r>
                <a:rPr lang="en-GB" dirty="0" err="1" smtClean="0"/>
                <a:t>BradfordSecondaryMusicNetwork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7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801427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r:id="rId4" imgW="7047619" imgH="790476" progId="MSPhotoEd.3">
                  <p:embed/>
                </p:oleObj>
              </mc:Choice>
              <mc:Fallback>
                <p:oleObj r:id="rId4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5839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Events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</a:t>
            </a:r>
            <a:r>
              <a:rPr lang="en-GB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Network Meeting: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Week commencing 16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October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Preferred date?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Volunteers to host…….?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Agenda items?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88502" y="5326077"/>
            <a:ext cx="3558154" cy="1356757"/>
            <a:chOff x="5688502" y="5326077"/>
            <a:chExt cx="3558154" cy="1356757"/>
          </a:xfrm>
        </p:grpSpPr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38" y="5326077"/>
              <a:ext cx="2809875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88502" y="6313502"/>
              <a:ext cx="355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@</a:t>
              </a:r>
              <a:r>
                <a:rPr lang="en-GB" dirty="0" err="1" smtClean="0"/>
                <a:t>BradfordSecondaryMusicNetwork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4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58905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583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A.O.B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88502" y="5326077"/>
            <a:ext cx="3558154" cy="1356757"/>
            <a:chOff x="5688502" y="5326077"/>
            <a:chExt cx="3558154" cy="1356757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38" y="5326077"/>
              <a:ext cx="2809875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88502" y="6313502"/>
              <a:ext cx="355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@</a:t>
              </a:r>
              <a:r>
                <a:rPr lang="en-GB" dirty="0" err="1" smtClean="0"/>
                <a:t>BradfordSecondaryMusicNetwork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19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Useful websites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Copyright for Schools </a:t>
            </a:r>
          </a:p>
          <a:p>
            <a:pPr marL="0" indent="0">
              <a:buNone/>
            </a:pPr>
            <a:r>
              <a:rPr lang="en-GB" sz="1600" dirty="0">
                <a:latin typeface="Arial" pitchFamily="34" charset="0"/>
                <a:cs typeface="Arial" pitchFamily="34" charset="0"/>
                <a:hlinkClick r:id="rId2"/>
              </a:rPr>
              <a:t>http://www.copyrightandschools.org</a:t>
            </a:r>
            <a:r>
              <a:rPr lang="en-GB" sz="16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BBC </a:t>
            </a:r>
            <a:r>
              <a:rPr lang="en-GB" dirty="0">
                <a:latin typeface="Arial" pitchFamily="34" charset="0"/>
                <a:cs typeface="Arial" pitchFamily="34" charset="0"/>
              </a:rPr>
              <a:t>Music Day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resources:</a:t>
            </a:r>
          </a:p>
          <a:p>
            <a:pPr marL="0" indent="0"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en-GB" sz="1600" dirty="0">
                <a:latin typeface="Arial" pitchFamily="34" charset="0"/>
                <a:cs typeface="Arial" pitchFamily="34" charset="0"/>
                <a:hlinkClick r:id="rId3"/>
              </a:rPr>
              <a:t>://www.bradfordmusiconline.co.uk/site/school-zone/online-resources/bbc-music-day-2017-resources</a:t>
            </a:r>
            <a:r>
              <a:rPr lang="en-GB" sz="16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Sing up Membership</a:t>
            </a:r>
          </a:p>
          <a:p>
            <a:pPr marL="0" indent="0">
              <a:buNone/>
            </a:pPr>
            <a:r>
              <a:rPr lang="en-GB" sz="1600" dirty="0">
                <a:latin typeface="Arial" pitchFamily="34" charset="0"/>
                <a:cs typeface="Arial" pitchFamily="34" charset="0"/>
                <a:hlinkClick r:id="rId4"/>
              </a:rPr>
              <a:t>https://www.singup.org</a:t>
            </a:r>
            <a:r>
              <a:rPr lang="en-GB" sz="16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Out of the Ark</a:t>
            </a:r>
          </a:p>
          <a:p>
            <a:pPr marL="0" indent="0">
              <a:buNone/>
            </a:pPr>
            <a:r>
              <a:rPr lang="en-GB" sz="1600" dirty="0">
                <a:latin typeface="Arial" pitchFamily="34" charset="0"/>
                <a:cs typeface="Arial" pitchFamily="34" charset="0"/>
                <a:hlinkClick r:id="rId5"/>
              </a:rPr>
              <a:t>http://www.outoftheark.co.uk</a:t>
            </a:r>
            <a:r>
              <a:rPr lang="en-GB" sz="16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5407025"/>
            <a:ext cx="36464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226162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2183378"/>
            <a:ext cx="800954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Buy Back and </a:t>
            </a:r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School’s </a:t>
            </a:r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Budgets</a:t>
            </a:r>
          </a:p>
          <a:p>
            <a:pPr algn="ctr"/>
            <a:r>
              <a:rPr lang="en-GB" altLang="en-US" sz="2800" b="1" dirty="0" smtClean="0">
                <a:solidFill>
                  <a:srgbClr val="FF0000"/>
                </a:solidFill>
                <a:ea typeface="Times New Roman" pitchFamily="18" charset="0"/>
              </a:rPr>
              <a:t>(Tony Johnson)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97111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7850">
            <a:off x="680449" y="3320121"/>
            <a:ext cx="3408013" cy="2360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7626">
            <a:off x="2779872" y="3553384"/>
            <a:ext cx="3486729" cy="2303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6388">
            <a:off x="4935116" y="3486938"/>
            <a:ext cx="3435618" cy="2490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3">
            <a:hlinkClick r:id="rId9"/>
          </p:cNvPr>
          <p:cNvSpPr>
            <a:spLocks noChangeArrowheads="1"/>
          </p:cNvSpPr>
          <p:nvPr/>
        </p:nvSpPr>
        <p:spPr bwMode="auto">
          <a:xfrm>
            <a:off x="518466" y="1631295"/>
            <a:ext cx="800954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Misswardmusic.com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10807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2183378"/>
            <a:ext cx="800954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Assessment</a:t>
            </a:r>
          </a:p>
          <a:p>
            <a:pPr algn="ctr"/>
            <a:r>
              <a:rPr lang="en-GB" altLang="en-US" sz="2800" b="1" dirty="0" smtClean="0">
                <a:solidFill>
                  <a:srgbClr val="FF0000"/>
                </a:solidFill>
                <a:ea typeface="Times New Roman" pitchFamily="18" charset="0"/>
              </a:rPr>
              <a:t>(open discussion)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79829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3955" y="1700808"/>
            <a:ext cx="800954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Singing Strategy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581489"/>
            <a:ext cx="84249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Re-launch September 2017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 offers for schools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CPD opportunities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Multiple workshops and performances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Reform Singing Champions network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Links to primary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Peer network across secondary phase</a:t>
            </a:r>
          </a:p>
        </p:txBody>
      </p:sp>
    </p:spTree>
    <p:extLst>
      <p:ext uri="{BB962C8B-B14F-4D97-AF65-F5344CB8AC3E}">
        <p14:creationId xmlns:p14="http://schemas.microsoft.com/office/powerpoint/2010/main" val="41728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939">
            <a:off x="1362596" y="1408454"/>
            <a:ext cx="3715269" cy="482032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32002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r:id="rId4" imgW="7047619" imgH="790476" progId="MSPhotoEd.3">
                  <p:embed/>
                </p:oleObj>
              </mc:Choice>
              <mc:Fallback>
                <p:oleObj r:id="rId4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81463" y="1205871"/>
            <a:ext cx="554909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Sing Up Membership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8597" y="1864360"/>
            <a:ext cx="4392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Bradford Music Education Hub is working with Sing Up 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Part fund Sing Up membership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Offering a 39% discount to ALL Bradford Schools (Max £150 small membership will cost </a:t>
            </a:r>
            <a:r>
              <a:rPr lang="en-GB" dirty="0" smtClean="0">
                <a:solidFill>
                  <a:srgbClr val="FF0000"/>
                </a:solidFill>
              </a:rPr>
              <a:t>£91.50 </a:t>
            </a:r>
            <a:r>
              <a:rPr lang="en-GB" dirty="0" smtClean="0">
                <a:solidFill>
                  <a:prstClr val="black"/>
                </a:solidFill>
              </a:rPr>
              <a:t>ex VAT, depending on school size)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Provide Bradford based CPD opportunities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Quote BRADFORD17 when joining/renewing to automatically receive your discount.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4635285"/>
            <a:ext cx="2843808" cy="20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129">
            <a:off x="1282855" y="1734246"/>
            <a:ext cx="3103149" cy="465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426726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r:id="rId4" imgW="7047619" imgH="790476" progId="MSPhotoEd.3">
                  <p:embed/>
                </p:oleObj>
              </mc:Choice>
              <mc:Fallback>
                <p:oleObj r:id="rId4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94906" y="1205871"/>
            <a:ext cx="554909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All Star Entertainment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8597" y="1864360"/>
            <a:ext cx="43924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Bradford Music Education Hub is working in collaboration with All Star Entertainment.  They are offering: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Free Music/Music Tech/DJ Skills workshops in Bradford Secondary 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Bronze Arts Awards as a part of the workshop structure at no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Links to GCSE and BTEC courses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Contact Ross at All Star Entertainment on: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07758 219744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ross@allstarents.co.uk</a:t>
            </a:r>
          </a:p>
        </p:txBody>
      </p:sp>
    </p:spTree>
    <p:extLst>
      <p:ext uri="{BB962C8B-B14F-4D97-AF65-F5344CB8AC3E}">
        <p14:creationId xmlns:p14="http://schemas.microsoft.com/office/powerpoint/2010/main" val="41219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44248"/>
              </p:ext>
            </p:extLst>
          </p:nvPr>
        </p:nvGraphicFramePr>
        <p:xfrm>
          <a:off x="4644008" y="304798"/>
          <a:ext cx="4367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r:id="rId3" imgW="7047619" imgH="790476" progId="MSPhotoEd.3">
                  <p:embed/>
                </p:oleObj>
              </mc:Choice>
              <mc:Fallback>
                <p:oleObj r:id="rId3" imgW="7047619" imgH="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4798"/>
                        <a:ext cx="436780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58396"/>
            <a:ext cx="74888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Events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Introduction to BTEC Music Level 2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Monday 3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July , 9:00am -2:30pm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Belle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Vue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Girls School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Tom Howell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Content of the day</a:t>
            </a:r>
          </a:p>
          <a:p>
            <a:pPr marL="1200150" lvl="2" indent="-285750" fontAlgn="base">
              <a:buFont typeface="Arial" pitchFamily="34" charset="0"/>
              <a:buChar char="•"/>
            </a:pPr>
            <a:r>
              <a:rPr lang="en-GB" dirty="0"/>
              <a:t>Qualification Overview and Planning Your Course</a:t>
            </a:r>
            <a:r>
              <a:rPr lang="en-GB" dirty="0" smtClean="0"/>
              <a:t>.</a:t>
            </a:r>
          </a:p>
          <a:p>
            <a:pPr marL="1200150" lvl="2" indent="-285750" fontAlgn="base">
              <a:buFont typeface="Arial" pitchFamily="34" charset="0"/>
              <a:buChar char="•"/>
            </a:pPr>
            <a:r>
              <a:rPr lang="en-GB" dirty="0" smtClean="0"/>
              <a:t>Internal </a:t>
            </a:r>
            <a:r>
              <a:rPr lang="en-GB" dirty="0"/>
              <a:t>and External Assessment </a:t>
            </a:r>
            <a:r>
              <a:rPr lang="en-GB" dirty="0" smtClean="0"/>
              <a:t>Procedure.</a:t>
            </a:r>
          </a:p>
          <a:p>
            <a:pPr marL="1200150" lvl="2" indent="-285750" fontAlgn="base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Quality Assurance </a:t>
            </a:r>
            <a:r>
              <a:rPr lang="en-GB" dirty="0" smtClean="0"/>
              <a:t>Process.</a:t>
            </a:r>
          </a:p>
          <a:p>
            <a:pPr marL="1200150" lvl="2" indent="-285750" fontAlgn="base">
              <a:buFont typeface="Arial" pitchFamily="34" charset="0"/>
              <a:buChar char="•"/>
            </a:pPr>
            <a:r>
              <a:rPr lang="en-GB" dirty="0" smtClean="0"/>
              <a:t>An </a:t>
            </a:r>
            <a:r>
              <a:rPr lang="en-GB" dirty="0"/>
              <a:t>opportunity to see a Year 10 BTEC Music lesson in action and meet a student panel to gauge first hand pupil experiences.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406</Words>
  <Application>Microsoft Office PowerPoint</Application>
  <PresentationFormat>On-screen Show (4:3)</PresentationFormat>
  <Paragraphs>94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White</dc:creator>
  <cp:lastModifiedBy>Carl White</cp:lastModifiedBy>
  <cp:revision>57</cp:revision>
  <cp:lastPrinted>2017-05-22T13:09:15Z</cp:lastPrinted>
  <dcterms:created xsi:type="dcterms:W3CDTF">2016-04-13T13:40:36Z</dcterms:created>
  <dcterms:modified xsi:type="dcterms:W3CDTF">2017-05-23T11:01:13Z</dcterms:modified>
</cp:coreProperties>
</file>