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316" r:id="rId3"/>
    <p:sldId id="327" r:id="rId4"/>
    <p:sldId id="310" r:id="rId5"/>
    <p:sldId id="317" r:id="rId6"/>
    <p:sldId id="312" r:id="rId7"/>
    <p:sldId id="321" r:id="rId8"/>
    <p:sldId id="329" r:id="rId9"/>
    <p:sldId id="331" r:id="rId10"/>
    <p:sldId id="330" r:id="rId11"/>
    <p:sldId id="328" r:id="rId12"/>
    <p:sldId id="280" r:id="rId13"/>
    <p:sldId id="307" r:id="rId14"/>
    <p:sldId id="289" r:id="rId15"/>
    <p:sldId id="311" r:id="rId16"/>
    <p:sldId id="315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2" d="100"/>
          <a:sy n="72" d="100"/>
        </p:scale>
        <p:origin x="-39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1E758-30D0-4772-A53D-93343A15FD7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754A0-F4BB-4C50-B7A6-A59AFB297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844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F4EE1-71B5-43B2-915A-CBBA5FA7255D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AFB8-9ABA-43F2-8445-1873741886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1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AFB8-9ABA-43F2-8445-18737418861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6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AFB8-9ABA-43F2-8445-18737418861E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91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00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5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16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79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51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91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7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7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58B70-53B1-4FF2-AB9C-0791ABB6F43B}" type="datetimeFigureOut">
              <a:rPr lang="en-GB" smtClean="0"/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9818-A798-42A2-A6C3-89A823BD5D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rogrammes/articles/3l2p7df6Yhg8dRp20Hp85VG/ten-pieces-assemblies-showcase" TargetMode="External"/><Relationship Id="rId2" Type="http://schemas.openxmlformats.org/officeDocument/2006/relationships/hyperlink" Target="http://www.bbc.co.uk/programmes/p01vs08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dfordmusiconline.co.uk/" TargetMode="External"/><Relationship Id="rId5" Type="http://schemas.openxmlformats.org/officeDocument/2006/relationships/hyperlink" Target="http://www.outoftheark.co.uk/" TargetMode="External"/><Relationship Id="rId4" Type="http://schemas.openxmlformats.org/officeDocument/2006/relationships/hyperlink" Target="https://www.singup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dfordmusiconline.co.uk/site/whats-on/bradford-council-choir-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66788" y="3341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1560" y="1706326"/>
            <a:ext cx="800954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Primary Network Meeting</a:t>
            </a:r>
          </a:p>
          <a:p>
            <a:pPr algn="ctr"/>
            <a:r>
              <a:rPr lang="en-GB" altLang="en-US" b="1" dirty="0" smtClean="0">
                <a:solidFill>
                  <a:srgbClr val="FF0000"/>
                </a:solidFill>
                <a:ea typeface="Times New Roman" pitchFamily="18" charset="0"/>
              </a:rPr>
              <a:t>Tuesday 23</a:t>
            </a:r>
            <a:r>
              <a:rPr lang="en-GB" altLang="en-US" b="1" baseline="30000" dirty="0" smtClean="0">
                <a:solidFill>
                  <a:srgbClr val="FF0000"/>
                </a:solidFill>
                <a:ea typeface="Times New Roman" pitchFamily="18" charset="0"/>
              </a:rPr>
              <a:t>rd</a:t>
            </a:r>
            <a:r>
              <a:rPr lang="en-GB" altLang="en-US" b="1" dirty="0" smtClean="0">
                <a:solidFill>
                  <a:srgbClr val="FF0000"/>
                </a:solidFill>
                <a:ea typeface="Times New Roman" pitchFamily="18" charset="0"/>
              </a:rPr>
              <a:t> January (Bradford North)</a:t>
            </a:r>
          </a:p>
          <a:p>
            <a:pPr algn="ctr"/>
            <a:r>
              <a:rPr lang="en-GB" altLang="en-US" b="1" dirty="0" smtClean="0">
                <a:solidFill>
                  <a:srgbClr val="FF0000"/>
                </a:solidFill>
                <a:ea typeface="Times New Roman" pitchFamily="18" charset="0"/>
              </a:rPr>
              <a:t>Thursday 1</a:t>
            </a:r>
            <a:r>
              <a:rPr lang="en-GB" altLang="en-US" b="1" baseline="30000" dirty="0" smtClean="0">
                <a:solidFill>
                  <a:srgbClr val="FF0000"/>
                </a:solidFill>
                <a:ea typeface="Times New Roman" pitchFamily="18" charset="0"/>
              </a:rPr>
              <a:t>st</a:t>
            </a:r>
            <a:r>
              <a:rPr lang="en-GB" altLang="en-US" b="1" dirty="0" smtClean="0">
                <a:solidFill>
                  <a:srgbClr val="FF0000"/>
                </a:solidFill>
                <a:ea typeface="Times New Roman" pitchFamily="18" charset="0"/>
              </a:rPr>
              <a:t> February (Bradford South)</a:t>
            </a:r>
          </a:p>
          <a:p>
            <a:pPr algn="ctr"/>
            <a:endParaRPr kumimoji="0" lang="en-GB" alt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AGENDA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Welcome and introductions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Singing Session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Performances and Child Licencing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Event Updates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Singing Challenge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Resource Sharing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CPD opportunities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Up </a:t>
            </a:r>
            <a:r>
              <a:rPr lang="en-GB" dirty="0"/>
              <a:t>and Coming Events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AOB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  <p:pic>
        <p:nvPicPr>
          <p:cNvPr id="10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49" y="5877272"/>
            <a:ext cx="2437564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1724398"/>
            <a:ext cx="800954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    CPD Opportunities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GB" altLang="en-US" sz="2400" b="1" dirty="0">
                <a:ea typeface="Times New Roman" pitchFamily="18" charset="0"/>
              </a:rPr>
              <a:t>Bespoke </a:t>
            </a:r>
            <a:r>
              <a:rPr lang="en-GB" altLang="en-US" sz="2400" b="1" dirty="0" smtClean="0">
                <a:ea typeface="Times New Roman" pitchFamily="18" charset="0"/>
              </a:rPr>
              <a:t>CPD Sessions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Designed to suit specific musical needs and requests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Led by an appropriate member of staff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Examples:  Exploring Rhythm &amp; Pulse; Ukulele; Cross Curricular Approaches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Price on request – dependant on the request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altLang="en-US" sz="2400" dirty="0">
              <a:ea typeface="Times New Roman" pitchFamily="18" charset="0"/>
            </a:endParaRPr>
          </a:p>
          <a:p>
            <a:pPr marL="457200" lvl="2" algn="ctr"/>
            <a:r>
              <a:rPr lang="en-GB" altLang="en-US" sz="2400" i="1" dirty="0" smtClean="0">
                <a:ea typeface="Times New Roman" pitchFamily="18" charset="0"/>
              </a:rPr>
              <a:t>All CPD sessions can be combined in unique packages depending on the needs of your school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altLang="en-US" sz="2800" b="1" dirty="0">
              <a:ea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2706598"/>
            <a:ext cx="8009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Resource Sharing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4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66788" y="3341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75839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A.O.B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9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66788" y="3341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758396"/>
            <a:ext cx="748883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Future Events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Primary Music Live!</a:t>
            </a:r>
          </a:p>
          <a:p>
            <a:pPr marL="742950" lvl="2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Tuesday 6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February</a:t>
            </a:r>
          </a:p>
          <a:p>
            <a:pPr marL="742950" lvl="2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A.m. – Victoria Hall,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Saltaire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2" indent="-285750">
              <a:buFont typeface="Wingdings" pitchFamily="2" charset="2"/>
              <a:buChar char="Ø"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P.m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Victoria Hall, Keighley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Music Education Conference (FREE) – info coming soon</a:t>
            </a:r>
          </a:p>
          <a:p>
            <a:pPr marL="742950" lvl="2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Wednesday 7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March  2018</a:t>
            </a:r>
          </a:p>
          <a:p>
            <a:pPr marL="742950" lvl="2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Bradford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Mecure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Hotel, Bingley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BBC 10 Pieces Festival – book now!</a:t>
            </a:r>
          </a:p>
          <a:p>
            <a:pPr marL="742950" lvl="3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Evening concert – Friday 23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March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742950" lvl="3" indent="-285750">
              <a:buFont typeface="Wingdings" pitchFamily="2" charset="2"/>
              <a:buChar char="Ø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School performances and workshops - Saturday 24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March </a:t>
            </a: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Bradford Festival– information to follow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en-GB" dirty="0">
                <a:latin typeface="Arial" pitchFamily="34" charset="0"/>
                <a:cs typeface="Arial" pitchFamily="34" charset="0"/>
              </a:rPr>
              <a:t>Friday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July 2018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Links with Local Cultural Educational Partnership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742950" lvl="3" indent="-285750">
              <a:buFont typeface="Arial" pitchFamily="34" charset="0"/>
              <a:buChar char="•"/>
            </a:pP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2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66788" y="3341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6788" y="1770897"/>
            <a:ext cx="74888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Future Events</a:t>
            </a:r>
          </a:p>
          <a:p>
            <a:r>
              <a:rPr lang="en-GB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Primary Network 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Meetings:</a:t>
            </a:r>
            <a:endParaRPr lang="en-GB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Wingdings" pitchFamily="2" charset="2"/>
              <a:buChar char="Ø"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Wingdings" pitchFamily="2" charset="2"/>
              <a:buChar char="Ø"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Bradford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North 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1828800" lvl="3" indent="-457200">
              <a:buFont typeface="Wingdings" pitchFamily="2" charset="2"/>
              <a:buChar char="Ø"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w/c 11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June</a:t>
            </a:r>
          </a:p>
          <a:p>
            <a:pPr marL="1828800" lvl="3" indent="-457200">
              <a:buFont typeface="Wingdings" pitchFamily="2" charset="2"/>
              <a:buChar char="Ø"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Volunteers to host…….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Wingdings" pitchFamily="2" charset="2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Bradford South 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1828800" lvl="3" indent="-457200">
              <a:buFont typeface="Wingdings" pitchFamily="2" charset="2"/>
              <a:buChar char="Ø"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w/c 18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June</a:t>
            </a:r>
          </a:p>
          <a:p>
            <a:pPr marL="1828800" lvl="3" indent="-457200">
              <a:buFont typeface="Wingdings" pitchFamily="2" charset="2"/>
              <a:buChar char="Ø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Volunteers to host…….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7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1939">
            <a:off x="1362596" y="1408454"/>
            <a:ext cx="3715269" cy="482032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81463" y="1205871"/>
            <a:ext cx="554909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Sing Up Membership</a:t>
            </a:r>
            <a:endParaRPr kumimoji="0" lang="en-GB" altLang="en-US" sz="4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pPr algn="ctr"/>
            <a:endParaRPr kumimoji="0" lang="en-GB" altLang="en-US" sz="4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8597" y="1864360"/>
            <a:ext cx="43924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Bradford Music Education Hub is working with Sing Up to: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Part fund Sing Up membership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Offering a 39% discount to ALL Bradford Schools (Max £265 membership will cost </a:t>
            </a:r>
            <a:r>
              <a:rPr lang="en-GB" dirty="0" smtClean="0">
                <a:solidFill>
                  <a:srgbClr val="FF0000"/>
                </a:solidFill>
              </a:rPr>
              <a:t>£161.65 </a:t>
            </a:r>
            <a:r>
              <a:rPr lang="en-GB" dirty="0" smtClean="0"/>
              <a:t>ex VAT, depending on school size)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Provide Bradford based CPD opportunities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Quote BRADFORD17 when joining/renewing to automatically receive your discount.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  <p:pic>
        <p:nvPicPr>
          <p:cNvPr id="37920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75" y="5937250"/>
            <a:ext cx="24384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34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 websites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BBC 10 Pieces Resources</a:t>
            </a: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Website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  <a:hlinkClick r:id="rId2"/>
              </a:rPr>
              <a:t>http://www.bbc.co.uk/programmes/p01vs08w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Showcase</a:t>
            </a:r>
          </a:p>
          <a:p>
            <a:pPr marL="0" indent="0"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GB" sz="2600" dirty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GB" sz="2600" dirty="0" smtClean="0">
                <a:latin typeface="Arial" pitchFamily="34" charset="0"/>
                <a:cs typeface="Arial" pitchFamily="34" charset="0"/>
                <a:hlinkClick r:id="rId3"/>
              </a:rPr>
              <a:t>www.bbc.co.uk/programmes/articles/3l2p7df6Yhg8dRp20Hp85VG/ten-pieces-assemblies-showcase</a:t>
            </a: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 up Membership</a:t>
            </a:r>
          </a:p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  <a:hlinkClick r:id="rId4"/>
              </a:rPr>
              <a:t>https://www.singup.org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 of the Ark</a:t>
            </a:r>
          </a:p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  <a:hlinkClick r:id="rId5"/>
              </a:rPr>
              <a:t>http://www.outoftheark.co.uk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Bradford Music &amp; Arts Service</a:t>
            </a:r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FF0000"/>
                </a:solidFill>
                <a:ea typeface="Times New Roman" pitchFamily="18" charset="0"/>
                <a:hlinkClick r:id="rId6"/>
              </a:rPr>
              <a:t>www.bradfordmusiconline.co.uk</a:t>
            </a:r>
            <a:endParaRPr lang="en-GB" altLang="en-US" sz="2600" b="1" dirty="0">
              <a:solidFill>
                <a:srgbClr val="FF0000"/>
              </a:solidFill>
              <a:ea typeface="Times New Roman" pitchFamily="18" charset="0"/>
            </a:endParaRPr>
          </a:p>
          <a:p>
            <a:pPr marL="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9402" y="2981003"/>
            <a:ext cx="80095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rgbClr val="FF0000"/>
                </a:solidFill>
                <a:ea typeface="Times New Roman" pitchFamily="18" charset="0"/>
              </a:rPr>
              <a:t>Singing Session</a:t>
            </a:r>
          </a:p>
          <a:p>
            <a:pPr algn="ctr"/>
            <a:r>
              <a:rPr lang="en-GB" altLang="en-US" sz="4000" b="1" dirty="0">
                <a:solidFill>
                  <a:srgbClr val="FF0000"/>
                </a:solidFill>
                <a:ea typeface="Times New Roman" pitchFamily="18" charset="0"/>
              </a:rPr>
              <a:t>Out of the Ark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5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8" y="-194636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9402" y="763732"/>
            <a:ext cx="800954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n-GB" altLang="en-US" sz="4000" b="1" dirty="0" smtClean="0">
              <a:solidFill>
                <a:srgbClr val="FF0000"/>
              </a:solidFill>
              <a:ea typeface="Times New Roman" pitchFamily="18" charset="0"/>
            </a:endParaRPr>
          </a:p>
          <a:p>
            <a:pPr algn="ctr"/>
            <a:r>
              <a:rPr lang="en-GB" altLang="en-US" sz="3600" b="1" dirty="0" smtClean="0">
                <a:solidFill>
                  <a:srgbClr val="FF0000"/>
                </a:solidFill>
                <a:ea typeface="Times New Roman" pitchFamily="18" charset="0"/>
              </a:rPr>
              <a:t>Council Choir Dates &amp; Venues</a:t>
            </a:r>
            <a:endParaRPr lang="en-GB" altLang="en-US" sz="3600" b="1" dirty="0">
              <a:solidFill>
                <a:srgbClr val="FF0000"/>
              </a:solidFill>
              <a:ea typeface="Times New Roman" pitchFamily="18" charset="0"/>
            </a:endParaRPr>
          </a:p>
          <a:p>
            <a:r>
              <a:rPr lang="en-GB" b="1" dirty="0"/>
              <a:t>➡ KEIGHLEY – Tuesday’s, 5:00 – 6:00 p.m.</a:t>
            </a:r>
            <a:br>
              <a:rPr lang="en-GB" b="1" dirty="0"/>
            </a:br>
            <a:r>
              <a:rPr lang="en-GB" b="1" dirty="0"/>
              <a:t>The Cheers Bar, Leisure Centre, Victoria Park, Hard </a:t>
            </a:r>
            <a:r>
              <a:rPr lang="en-GB" b="1" dirty="0" err="1"/>
              <a:t>Ings</a:t>
            </a:r>
            <a:r>
              <a:rPr lang="en-GB" b="1" dirty="0"/>
              <a:t> Road, Keighley. BD21 3JN</a:t>
            </a:r>
            <a:endParaRPr lang="en-GB" dirty="0"/>
          </a:p>
          <a:p>
            <a:r>
              <a:rPr lang="en-GB" b="1" dirty="0"/>
              <a:t> ➡ BRADFORD – Tuesday’s, 5:00 – 6:00 p.m.</a:t>
            </a:r>
            <a:br>
              <a:rPr lang="en-GB" b="1" dirty="0"/>
            </a:br>
            <a:r>
              <a:rPr lang="en-GB" b="1" dirty="0"/>
              <a:t>Fairfax Learning &amp; Development Centre, Flockton Road, Bradford. BD4 </a:t>
            </a:r>
            <a:r>
              <a:rPr lang="en-GB" b="1" dirty="0" smtClean="0"/>
              <a:t>7RY</a:t>
            </a:r>
          </a:p>
          <a:p>
            <a:endParaRPr lang="en-GB" dirty="0"/>
          </a:p>
          <a:p>
            <a:r>
              <a:rPr lang="en-GB" b="1" dirty="0"/>
              <a:t>Keighley                                             Bradford</a:t>
            </a:r>
            <a:endParaRPr lang="en-GB" dirty="0"/>
          </a:p>
          <a:p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Jan                                                 23</a:t>
            </a:r>
            <a:r>
              <a:rPr lang="en-GB" baseline="30000" dirty="0"/>
              <a:t>rd</a:t>
            </a:r>
            <a:r>
              <a:rPr lang="en-GB" dirty="0"/>
              <a:t> Jan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Feb                                                 20</a:t>
            </a:r>
            <a:r>
              <a:rPr lang="en-GB" baseline="30000" dirty="0"/>
              <a:t>th</a:t>
            </a:r>
            <a:r>
              <a:rPr lang="en-GB" dirty="0"/>
              <a:t> Feb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March                                            20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April                                              1</a:t>
            </a:r>
            <a:r>
              <a:rPr lang="en-GB" baseline="30000" dirty="0"/>
              <a:t>st</a:t>
            </a:r>
            <a:r>
              <a:rPr lang="en-GB" dirty="0"/>
              <a:t> May</a:t>
            </a:r>
          </a:p>
          <a:p>
            <a:r>
              <a:rPr lang="en-GB" dirty="0"/>
              <a:t>15</a:t>
            </a:r>
            <a:r>
              <a:rPr lang="en-GB" baseline="30000" dirty="0"/>
              <a:t>th</a:t>
            </a:r>
            <a:r>
              <a:rPr lang="en-GB" dirty="0"/>
              <a:t> May                                              5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  <a:p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June                                             3</a:t>
            </a:r>
            <a:r>
              <a:rPr lang="en-GB" baseline="30000" dirty="0"/>
              <a:t>rd</a:t>
            </a:r>
            <a:r>
              <a:rPr lang="en-GB" dirty="0"/>
              <a:t> </a:t>
            </a:r>
            <a:r>
              <a:rPr lang="en-GB" dirty="0" smtClean="0"/>
              <a:t>July</a:t>
            </a:r>
          </a:p>
          <a:p>
            <a:endParaRPr lang="en-GB" dirty="0"/>
          </a:p>
          <a:p>
            <a:r>
              <a:rPr lang="en-GB" dirty="0"/>
              <a:t>Sign up </a:t>
            </a:r>
            <a:r>
              <a:rPr lang="en-GB" dirty="0" smtClean="0"/>
              <a:t>at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://www.bradfordmusiconline.co.uk/site/whats-on/bradford-council-choir-2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  <a:p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94970" y="1911315"/>
            <a:ext cx="800954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Performances and Child Licensing</a:t>
            </a:r>
            <a:r>
              <a:rPr lang="en-GB" altLang="en-US" sz="3600" b="1" dirty="0" smtClean="0">
                <a:solidFill>
                  <a:srgbClr val="FF0000"/>
                </a:solidFill>
                <a:ea typeface="Times New Roman" pitchFamily="18" charset="0"/>
              </a:rPr>
              <a:t> </a:t>
            </a:r>
            <a:endParaRPr kumimoji="0" lang="en-GB" altLang="en-US" sz="36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Now essential as a part of Safeguarding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Has to be completed for every performance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Requirements: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Out of school – register with DOB and details for chaperones (1:12)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During school time: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Academy -  as above but with letter from head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Local Authority -  individual license application per child completed by parents with recent photo (can be taken by school) plus details of chaperones (1:12)</a:t>
            </a:r>
            <a:endParaRPr lang="en-GB" altLang="en-US" dirty="0">
              <a:ea typeface="Times New Roman" pitchFamily="18" charset="0"/>
            </a:endParaRPr>
          </a:p>
          <a:p>
            <a:pPr marL="285750" lvl="2" indent="-28575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Scale of logistics for each event making this increasingly difficult (</a:t>
            </a:r>
            <a:r>
              <a:rPr lang="en-GB" altLang="en-US" i="1" dirty="0" smtClean="0">
                <a:ea typeface="Times New Roman" pitchFamily="18" charset="0"/>
              </a:rPr>
              <a:t>school – parents - school -  BMAS-BMDC</a:t>
            </a:r>
            <a:r>
              <a:rPr lang="en-GB" altLang="en-US" dirty="0" smtClean="0">
                <a:ea typeface="Times New Roman" pitchFamily="18" charset="0"/>
              </a:rPr>
              <a:t>).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GB" altLang="en-US" dirty="0" smtClean="0">
                <a:ea typeface="Times New Roman" pitchFamily="18" charset="0"/>
              </a:rPr>
              <a:t>In future we will be asking schools to meet strict deadlines.  Attendance will be denied if BOPA/Child License applications do not meet deadlines.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7668" y="1947030"/>
            <a:ext cx="80095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Event Updates</a:t>
            </a:r>
          </a:p>
          <a:p>
            <a:pPr algn="ctr"/>
            <a:endParaRPr kumimoji="0" lang="en-GB" altLang="en-US" sz="4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kumimoji="0" lang="en-GB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Primary Music Live</a:t>
            </a:r>
            <a:endParaRPr kumimoji="0" lang="en-GB" altLang="en-US" sz="2000" b="1" i="0" u="none" strike="noStrike" cap="none" normalizeH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000" b="1" dirty="0" smtClean="0">
                <a:ea typeface="Times New Roman" pitchFamily="18" charset="0"/>
              </a:rPr>
              <a:t>Amended Programme</a:t>
            </a:r>
            <a:endParaRPr lang="en-GB" altLang="en-US" sz="2000" b="1" dirty="0">
              <a:ea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kumimoji="0" lang="en-GB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Music Education Conference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000" b="1" dirty="0" smtClean="0">
                <a:ea typeface="Times New Roman" pitchFamily="18" charset="0"/>
              </a:rPr>
              <a:t>Booking forms released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000" b="1" dirty="0" smtClean="0">
                <a:ea typeface="Times New Roman" pitchFamily="18" charset="0"/>
              </a:rPr>
              <a:t>Keynote speaker and workshops</a:t>
            </a:r>
            <a:endParaRPr lang="en-GB" altLang="en-US" sz="2000" b="1" dirty="0">
              <a:ea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kumimoji="0" lang="en-GB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BBC 10 Pieces Festival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000" b="1" dirty="0" smtClean="0">
                <a:ea typeface="Times New Roman" pitchFamily="18" charset="0"/>
              </a:rPr>
              <a:t>Outline for the event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000" b="1" dirty="0" smtClean="0">
                <a:ea typeface="Times New Roman" pitchFamily="18" charset="0"/>
              </a:rPr>
              <a:t>Art work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en-GB" altLang="en-US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BOPA’s and Performance Licenses</a:t>
            </a:r>
          </a:p>
          <a:p>
            <a:pPr algn="ctr"/>
            <a:endParaRPr kumimoji="0" lang="en-GB" altLang="en-US" sz="28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9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798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03848" y="1125697"/>
            <a:ext cx="561662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Out of</a:t>
            </a:r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 the Ark </a:t>
            </a:r>
          </a:p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Singing Challenge</a:t>
            </a:r>
          </a:p>
          <a:p>
            <a:pPr algn="ctr"/>
            <a:endParaRPr kumimoji="0" lang="en-GB" altLang="en-US" sz="4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492896"/>
            <a:ext cx="3650790" cy="3170099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1</a:t>
            </a:r>
            <a:r>
              <a:rPr lang="en-GB" sz="2800" b="1" baseline="30000" dirty="0" smtClean="0"/>
              <a:t>st</a:t>
            </a:r>
            <a:r>
              <a:rPr lang="en-GB" sz="2800" b="1" dirty="0" smtClean="0"/>
              <a:t> Place</a:t>
            </a:r>
          </a:p>
          <a:p>
            <a:pPr algn="ctr"/>
            <a:r>
              <a:rPr lang="en-GB" b="1" dirty="0" smtClean="0"/>
              <a:t>Thackley Primary School </a:t>
            </a:r>
          </a:p>
          <a:p>
            <a:pPr algn="ctr"/>
            <a:r>
              <a:rPr lang="en-GB" b="1" dirty="0" smtClean="0"/>
              <a:t>Prize of £100 worth of Out of the Ark resources.</a:t>
            </a:r>
          </a:p>
          <a:p>
            <a:pPr algn="ctr"/>
            <a:endParaRPr lang="en-GB" b="1" dirty="0"/>
          </a:p>
          <a:p>
            <a:pPr algn="ctr"/>
            <a:r>
              <a:rPr lang="en-GB" sz="2800" b="1" dirty="0" smtClean="0"/>
              <a:t>2</a:t>
            </a:r>
            <a:r>
              <a:rPr lang="en-GB" sz="2800" b="1" baseline="30000" dirty="0" smtClean="0"/>
              <a:t>nd</a:t>
            </a:r>
            <a:r>
              <a:rPr lang="en-GB" sz="2800" b="1" dirty="0" smtClean="0"/>
              <a:t> Place</a:t>
            </a:r>
          </a:p>
          <a:p>
            <a:pPr algn="ctr"/>
            <a:r>
              <a:rPr lang="en-GB" b="1" dirty="0" smtClean="0"/>
              <a:t>Trinity All Saints CE Primary School</a:t>
            </a:r>
          </a:p>
          <a:p>
            <a:pPr algn="ctr"/>
            <a:r>
              <a:rPr lang="en-GB" b="1" dirty="0" smtClean="0"/>
              <a:t>Prize of £60 worth of Out of the Ark resources</a:t>
            </a:r>
          </a:p>
          <a:p>
            <a:pPr algn="ctr"/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  <p:pic>
        <p:nvPicPr>
          <p:cNvPr id="38941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49" y="5877272"/>
            <a:ext cx="2437564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6131">
            <a:off x="398582" y="2796812"/>
            <a:ext cx="3692385" cy="25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5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43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2274550"/>
            <a:ext cx="800954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CPD Opportunities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GB" altLang="en-US" sz="2400" b="1" dirty="0" smtClean="0">
                <a:ea typeface="Times New Roman" pitchFamily="18" charset="0"/>
              </a:rPr>
              <a:t>Charanga CPD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FREE for multiple schools coming together until Summer 2018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Dates released via website/BSO/email list/Social Media – allocated on a 1</a:t>
            </a:r>
            <a:r>
              <a:rPr lang="en-GB" altLang="en-US" sz="2400" baseline="30000" dirty="0" smtClean="0">
                <a:ea typeface="Times New Roman" pitchFamily="18" charset="0"/>
              </a:rPr>
              <a:t>st</a:t>
            </a:r>
            <a:r>
              <a:rPr lang="en-GB" altLang="en-US" sz="2400" dirty="0" smtClean="0">
                <a:ea typeface="Times New Roman" pitchFamily="18" charset="0"/>
              </a:rPr>
              <a:t> come 1</a:t>
            </a:r>
            <a:r>
              <a:rPr lang="en-GB" altLang="en-US" sz="2400" baseline="30000" dirty="0" smtClean="0">
                <a:ea typeface="Times New Roman" pitchFamily="18" charset="0"/>
              </a:rPr>
              <a:t>st</a:t>
            </a:r>
            <a:r>
              <a:rPr lang="en-GB" altLang="en-US" sz="2400" dirty="0" smtClean="0">
                <a:ea typeface="Times New Roman" pitchFamily="18" charset="0"/>
              </a:rPr>
              <a:t> served basis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en-GB" altLang="en-US" sz="240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Available for individual schools at additiona</a:t>
            </a:r>
            <a:r>
              <a:rPr lang="en-GB" altLang="en-US" sz="2400" dirty="0" smtClean="0">
                <a:ea typeface="Times New Roman" pitchFamily="18" charset="0"/>
              </a:rPr>
              <a:t>l charge.</a:t>
            </a:r>
            <a:endParaRPr kumimoji="0" lang="en-GB" altLang="en-US" sz="2400" i="0" u="none" strike="noStrike" cap="none" normalizeH="0" dirty="0">
              <a:ln>
                <a:noFill/>
              </a:ln>
              <a:effectLst/>
              <a:ea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43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1772235"/>
            <a:ext cx="80095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CPD Opportunities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GB" altLang="en-US" sz="2800" b="1" dirty="0">
                <a:ea typeface="Times New Roman" pitchFamily="18" charset="0"/>
              </a:rPr>
              <a:t>Singing Staff Meetings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800" dirty="0" smtClean="0">
                <a:ea typeface="Times New Roman" pitchFamily="18" charset="0"/>
              </a:rPr>
              <a:t>Designed to provide confidence across all staff in delivering singing in class and whole school assemblies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800" dirty="0" smtClean="0">
                <a:ea typeface="Times New Roman" pitchFamily="18" charset="0"/>
              </a:rPr>
              <a:t>Cross-curricular topic links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800" dirty="0" smtClean="0">
                <a:ea typeface="Times New Roman" pitchFamily="18" charset="0"/>
              </a:rPr>
              <a:t>Led by vocal specialist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800" dirty="0" smtClean="0">
                <a:ea typeface="Times New Roman" pitchFamily="18" charset="0"/>
              </a:rPr>
              <a:t>£100 (ex VAT) until Summer 2018</a:t>
            </a:r>
          </a:p>
          <a:p>
            <a:pPr lvl="1"/>
            <a:endParaRPr lang="en-GB" altLang="en-US" sz="2800" dirty="0">
              <a:ea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557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Tiles - solid colours - black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43"/>
            <a:ext cx="2520280" cy="1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1864568"/>
            <a:ext cx="800954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GB" altLang="en-US" sz="4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CPD Opportunities</a:t>
            </a:r>
          </a:p>
          <a:p>
            <a:pPr algn="ctr"/>
            <a:endParaRPr kumimoji="0" lang="en-GB" altLang="en-US" sz="40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GB" altLang="en-US" sz="2400" b="1" dirty="0" smtClean="0">
                <a:ea typeface="Times New Roman" pitchFamily="18" charset="0"/>
              </a:rPr>
              <a:t>Team Teaching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Half term block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Led by Music Curriculum Specialist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Music lessons modelling and one-to-one peer coaching on developing individual teachers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altLang="en-US" sz="2400" dirty="0" smtClean="0">
                <a:ea typeface="Times New Roman" pitchFamily="18" charset="0"/>
              </a:rPr>
              <a:t>Planning provided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altLang="en-US" sz="2800" b="1" dirty="0">
              <a:ea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095" y="326286"/>
            <a:ext cx="2382088" cy="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789"/>
    </mc:Choice>
    <mc:Fallback xmlns="">
      <p:transition advTm="127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584</Words>
  <Application>Microsoft Office PowerPoint</Application>
  <PresentationFormat>On-screen Show (4:3)</PresentationFormat>
  <Paragraphs>133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websites</vt:lpstr>
    </vt:vector>
  </TitlesOfParts>
  <Company>CBMDC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White</dc:creator>
  <cp:lastModifiedBy>Carl White</cp:lastModifiedBy>
  <cp:revision>99</cp:revision>
  <cp:lastPrinted>2016-04-13T15:08:16Z</cp:lastPrinted>
  <dcterms:created xsi:type="dcterms:W3CDTF">2016-04-13T13:40:36Z</dcterms:created>
  <dcterms:modified xsi:type="dcterms:W3CDTF">2018-01-22T13:37:47Z</dcterms:modified>
</cp:coreProperties>
</file>