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65" r:id="rId2"/>
    <p:sldId id="349" r:id="rId3"/>
    <p:sldId id="357" r:id="rId4"/>
    <p:sldId id="353" r:id="rId5"/>
    <p:sldId id="359" r:id="rId6"/>
    <p:sldId id="354" r:id="rId7"/>
    <p:sldId id="360" r:id="rId8"/>
    <p:sldId id="361" r:id="rId9"/>
    <p:sldId id="355" r:id="rId10"/>
    <p:sldId id="356" r:id="rId11"/>
    <p:sldId id="280"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8" autoAdjust="0"/>
    <p:restoredTop sz="94660"/>
  </p:normalViewPr>
  <p:slideViewPr>
    <p:cSldViewPr>
      <p:cViewPr>
        <p:scale>
          <a:sx n="66" d="100"/>
          <a:sy n="66" d="100"/>
        </p:scale>
        <p:origin x="-734" y="230"/>
      </p:cViewPr>
      <p:guideLst>
        <p:guide orient="horz" pos="2160"/>
        <p:guide pos="2880"/>
      </p:guideLst>
    </p:cSldViewPr>
  </p:slideViewPr>
  <p:notesTextViewPr>
    <p:cViewPr>
      <p:scale>
        <a:sx n="1" d="1"/>
        <a:sy n="1" d="1"/>
      </p:scale>
      <p:origin x="0" y="0"/>
    </p:cViewPr>
  </p:notesTextViewPr>
  <p:sorterViewPr>
    <p:cViewPr>
      <p:scale>
        <a:sx n="100" d="100"/>
        <a:sy n="100" d="100"/>
      </p:scale>
      <p:origin x="0" y="117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BF71E758-30D0-4772-A53D-93343A15FD72}" type="datetimeFigureOut">
              <a:rPr lang="en-GB" smtClean="0"/>
              <a:t>13/10/2020</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802754A0-F4BB-4C50-B7A6-A59AFB297E5C}" type="slidenum">
              <a:rPr lang="en-GB" smtClean="0"/>
              <a:t>‹#›</a:t>
            </a:fld>
            <a:endParaRPr lang="en-GB"/>
          </a:p>
        </p:txBody>
      </p:sp>
    </p:spTree>
    <p:extLst>
      <p:ext uri="{BB962C8B-B14F-4D97-AF65-F5344CB8AC3E}">
        <p14:creationId xmlns:p14="http://schemas.microsoft.com/office/powerpoint/2010/main" val="20578443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AB7F4EE1-71B5-43B2-915A-CBBA5FA7255D}" type="datetimeFigureOut">
              <a:rPr lang="en-GB" smtClean="0"/>
              <a:t>13/10/2020</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30CCAFB8-9ABA-43F2-8445-18737418861E}" type="slidenum">
              <a:rPr lang="en-GB" smtClean="0"/>
              <a:t>‹#›</a:t>
            </a:fld>
            <a:endParaRPr lang="en-GB" dirty="0"/>
          </a:p>
        </p:txBody>
      </p:sp>
    </p:spTree>
    <p:extLst>
      <p:ext uri="{BB962C8B-B14F-4D97-AF65-F5344CB8AC3E}">
        <p14:creationId xmlns:p14="http://schemas.microsoft.com/office/powerpoint/2010/main" val="78316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D858B70-53B1-4FF2-AB9C-0791ABB6F43B}" type="datetimeFigureOut">
              <a:rPr lang="en-GB" smtClean="0"/>
              <a:t>13/10/2020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9209818-A798-42A2-A6C3-89A823BD5D0B}" type="slidenum">
              <a:rPr lang="en-GB" smtClean="0"/>
              <a:t>‹#›</a:t>
            </a:fld>
            <a:endParaRPr lang="en-GB" dirty="0"/>
          </a:p>
        </p:txBody>
      </p:sp>
    </p:spTree>
    <p:extLst>
      <p:ext uri="{BB962C8B-B14F-4D97-AF65-F5344CB8AC3E}">
        <p14:creationId xmlns:p14="http://schemas.microsoft.com/office/powerpoint/2010/main" val="4207006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D858B70-53B1-4FF2-AB9C-0791ABB6F43B}" type="datetimeFigureOut">
              <a:rPr lang="en-GB" smtClean="0"/>
              <a:t>13/10/2020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9209818-A798-42A2-A6C3-89A823BD5D0B}" type="slidenum">
              <a:rPr lang="en-GB" smtClean="0"/>
              <a:t>‹#›</a:t>
            </a:fld>
            <a:endParaRPr lang="en-GB" dirty="0"/>
          </a:p>
        </p:txBody>
      </p:sp>
    </p:spTree>
    <p:extLst>
      <p:ext uri="{BB962C8B-B14F-4D97-AF65-F5344CB8AC3E}">
        <p14:creationId xmlns:p14="http://schemas.microsoft.com/office/powerpoint/2010/main" val="1367936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D858B70-53B1-4FF2-AB9C-0791ABB6F43B}" type="datetimeFigureOut">
              <a:rPr lang="en-GB" smtClean="0"/>
              <a:t>13/10/2020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9209818-A798-42A2-A6C3-89A823BD5D0B}" type="slidenum">
              <a:rPr lang="en-GB" smtClean="0"/>
              <a:t>‹#›</a:t>
            </a:fld>
            <a:endParaRPr lang="en-GB" dirty="0"/>
          </a:p>
        </p:txBody>
      </p:sp>
    </p:spTree>
    <p:extLst>
      <p:ext uri="{BB962C8B-B14F-4D97-AF65-F5344CB8AC3E}">
        <p14:creationId xmlns:p14="http://schemas.microsoft.com/office/powerpoint/2010/main" val="3468830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D858B70-53B1-4FF2-AB9C-0791ABB6F43B}" type="datetimeFigureOut">
              <a:rPr lang="en-GB" smtClean="0"/>
              <a:t>13/10/2020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9209818-A798-42A2-A6C3-89A823BD5D0B}" type="slidenum">
              <a:rPr lang="en-GB" smtClean="0"/>
              <a:t>‹#›</a:t>
            </a:fld>
            <a:endParaRPr lang="en-GB" dirty="0"/>
          </a:p>
        </p:txBody>
      </p:sp>
    </p:spTree>
    <p:extLst>
      <p:ext uri="{BB962C8B-B14F-4D97-AF65-F5344CB8AC3E}">
        <p14:creationId xmlns:p14="http://schemas.microsoft.com/office/powerpoint/2010/main" val="248153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858B70-53B1-4FF2-AB9C-0791ABB6F43B}" type="datetimeFigureOut">
              <a:rPr lang="en-GB" smtClean="0"/>
              <a:t>13/10/2020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9209818-A798-42A2-A6C3-89A823BD5D0B}" type="slidenum">
              <a:rPr lang="en-GB" smtClean="0"/>
              <a:t>‹#›</a:t>
            </a:fld>
            <a:endParaRPr lang="en-GB" dirty="0"/>
          </a:p>
        </p:txBody>
      </p:sp>
    </p:spTree>
    <p:extLst>
      <p:ext uri="{BB962C8B-B14F-4D97-AF65-F5344CB8AC3E}">
        <p14:creationId xmlns:p14="http://schemas.microsoft.com/office/powerpoint/2010/main" val="906169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D858B70-53B1-4FF2-AB9C-0791ABB6F43B}" type="datetimeFigureOut">
              <a:rPr lang="en-GB" smtClean="0"/>
              <a:t>13/10/2020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9209818-A798-42A2-A6C3-89A823BD5D0B}" type="slidenum">
              <a:rPr lang="en-GB" smtClean="0"/>
              <a:t>‹#›</a:t>
            </a:fld>
            <a:endParaRPr lang="en-GB" dirty="0"/>
          </a:p>
        </p:txBody>
      </p:sp>
    </p:spTree>
    <p:extLst>
      <p:ext uri="{BB962C8B-B14F-4D97-AF65-F5344CB8AC3E}">
        <p14:creationId xmlns:p14="http://schemas.microsoft.com/office/powerpoint/2010/main" val="1735201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D858B70-53B1-4FF2-AB9C-0791ABB6F43B}" type="datetimeFigureOut">
              <a:rPr lang="en-GB" smtClean="0"/>
              <a:t>13/10/2020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19209818-A798-42A2-A6C3-89A823BD5D0B}" type="slidenum">
              <a:rPr lang="en-GB" smtClean="0"/>
              <a:t>‹#›</a:t>
            </a:fld>
            <a:endParaRPr lang="en-GB" dirty="0"/>
          </a:p>
        </p:txBody>
      </p:sp>
    </p:spTree>
    <p:extLst>
      <p:ext uri="{BB962C8B-B14F-4D97-AF65-F5344CB8AC3E}">
        <p14:creationId xmlns:p14="http://schemas.microsoft.com/office/powerpoint/2010/main" val="1273796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D858B70-53B1-4FF2-AB9C-0791ABB6F43B}" type="datetimeFigureOut">
              <a:rPr lang="en-GB" smtClean="0"/>
              <a:t>13/10/2020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19209818-A798-42A2-A6C3-89A823BD5D0B}" type="slidenum">
              <a:rPr lang="en-GB" smtClean="0"/>
              <a:t>‹#›</a:t>
            </a:fld>
            <a:endParaRPr lang="en-GB" dirty="0"/>
          </a:p>
        </p:txBody>
      </p:sp>
    </p:spTree>
    <p:extLst>
      <p:ext uri="{BB962C8B-B14F-4D97-AF65-F5344CB8AC3E}">
        <p14:creationId xmlns:p14="http://schemas.microsoft.com/office/powerpoint/2010/main" val="3857514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858B70-53B1-4FF2-AB9C-0791ABB6F43B}" type="datetimeFigureOut">
              <a:rPr lang="en-GB" smtClean="0"/>
              <a:t>13/10/2020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19209818-A798-42A2-A6C3-89A823BD5D0B}" type="slidenum">
              <a:rPr lang="en-GB" smtClean="0"/>
              <a:t>‹#›</a:t>
            </a:fld>
            <a:endParaRPr lang="en-GB" dirty="0"/>
          </a:p>
        </p:txBody>
      </p:sp>
    </p:spTree>
    <p:extLst>
      <p:ext uri="{BB962C8B-B14F-4D97-AF65-F5344CB8AC3E}">
        <p14:creationId xmlns:p14="http://schemas.microsoft.com/office/powerpoint/2010/main" val="3084917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858B70-53B1-4FF2-AB9C-0791ABB6F43B}" type="datetimeFigureOut">
              <a:rPr lang="en-GB" smtClean="0"/>
              <a:t>13/10/2020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9209818-A798-42A2-A6C3-89A823BD5D0B}" type="slidenum">
              <a:rPr lang="en-GB" smtClean="0"/>
              <a:t>‹#›</a:t>
            </a:fld>
            <a:endParaRPr lang="en-GB" dirty="0"/>
          </a:p>
        </p:txBody>
      </p:sp>
    </p:spTree>
    <p:extLst>
      <p:ext uri="{BB962C8B-B14F-4D97-AF65-F5344CB8AC3E}">
        <p14:creationId xmlns:p14="http://schemas.microsoft.com/office/powerpoint/2010/main" val="329874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858B70-53B1-4FF2-AB9C-0791ABB6F43B}" type="datetimeFigureOut">
              <a:rPr lang="en-GB" smtClean="0"/>
              <a:t>13/10/2020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9209818-A798-42A2-A6C3-89A823BD5D0B}" type="slidenum">
              <a:rPr lang="en-GB" smtClean="0"/>
              <a:t>‹#›</a:t>
            </a:fld>
            <a:endParaRPr lang="en-GB" dirty="0"/>
          </a:p>
        </p:txBody>
      </p:sp>
    </p:spTree>
    <p:extLst>
      <p:ext uri="{BB962C8B-B14F-4D97-AF65-F5344CB8AC3E}">
        <p14:creationId xmlns:p14="http://schemas.microsoft.com/office/powerpoint/2010/main" val="3814877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858B70-53B1-4FF2-AB9C-0791ABB6F43B}" type="datetimeFigureOut">
              <a:rPr lang="en-GB" smtClean="0"/>
              <a:t>13/10/2020</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209818-A798-42A2-A6C3-89A823BD5D0B}" type="slidenum">
              <a:rPr lang="en-GB" smtClean="0"/>
              <a:t>‹#›</a:t>
            </a:fld>
            <a:endParaRPr lang="en-GB" dirty="0"/>
          </a:p>
        </p:txBody>
      </p:sp>
    </p:spTree>
    <p:extLst>
      <p:ext uri="{BB962C8B-B14F-4D97-AF65-F5344CB8AC3E}">
        <p14:creationId xmlns:p14="http://schemas.microsoft.com/office/powerpoint/2010/main" val="1318964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s://www.bradfordmusiconline.co.uk/site/schools/covid-19-risk-assessments/" TargetMode="External"/><Relationship Id="rId4" Type="http://schemas.openxmlformats.org/officeDocument/2006/relationships/hyperlink" Target="https://www.gov.uk/government/publications/actions-for-schools-during-the-coronavirus-outbreak/guidance-for-full-opening-schools"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https://www.artscouncil.org.uk/music-education/music-education-hubs#section-1"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https://www.bradfordmusiconline.co.uk/site/schools/covid-19-risk-assessment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966788" y="33416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3"/>
          <p:cNvSpPr>
            <a:spLocks noChangeArrowheads="1"/>
          </p:cNvSpPr>
          <p:nvPr/>
        </p:nvSpPr>
        <p:spPr bwMode="auto">
          <a:xfrm>
            <a:off x="611560" y="2144909"/>
            <a:ext cx="8009540" cy="3708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a:r>
              <a:rPr kumimoji="0" lang="en-GB" altLang="en-US" sz="4000" b="1" i="0" u="none" strike="noStrike" cap="none" normalizeH="0" baseline="0" dirty="0" smtClean="0">
                <a:ln>
                  <a:noFill/>
                </a:ln>
                <a:solidFill>
                  <a:srgbClr val="FF0000"/>
                </a:solidFill>
                <a:effectLst/>
                <a:ea typeface="Times New Roman" pitchFamily="18" charset="0"/>
              </a:rPr>
              <a:t>Primary Network Meeting</a:t>
            </a:r>
          </a:p>
          <a:p>
            <a:pPr algn="ctr"/>
            <a:r>
              <a:rPr lang="en-GB" altLang="en-US" b="1" dirty="0" smtClean="0">
                <a:solidFill>
                  <a:srgbClr val="FF0000"/>
                </a:solidFill>
                <a:ea typeface="Times New Roman" pitchFamily="18" charset="0"/>
              </a:rPr>
              <a:t>Tuesday 13</a:t>
            </a:r>
            <a:r>
              <a:rPr lang="en-GB" altLang="en-US" b="1" baseline="30000" dirty="0" smtClean="0">
                <a:solidFill>
                  <a:srgbClr val="FF0000"/>
                </a:solidFill>
                <a:ea typeface="Times New Roman" pitchFamily="18" charset="0"/>
              </a:rPr>
              <a:t>th</a:t>
            </a:r>
            <a:r>
              <a:rPr lang="en-GB" altLang="en-US" b="1" dirty="0" smtClean="0">
                <a:solidFill>
                  <a:srgbClr val="FF0000"/>
                </a:solidFill>
                <a:ea typeface="Times New Roman" pitchFamily="18" charset="0"/>
              </a:rPr>
              <a:t> October 2020</a:t>
            </a:r>
          </a:p>
          <a:p>
            <a:pPr algn="ctr"/>
            <a:r>
              <a:rPr lang="en-GB" altLang="en-US" sz="1100" b="1" i="1" dirty="0" smtClean="0">
                <a:solidFill>
                  <a:srgbClr val="7030A0"/>
                </a:solidFill>
              </a:rPr>
              <a:t>“All pupils should have access to a quality arts education.  Music, dance and drama build confidence and help children live happier, more enriched lives, and discover the joy of expressing themselves”*</a:t>
            </a:r>
            <a:endParaRPr lang="en-GB" altLang="en-US" sz="1100" b="1" i="1" dirty="0">
              <a:solidFill>
                <a:srgbClr val="7030A0"/>
              </a:solidFill>
            </a:endParaRPr>
          </a:p>
          <a:p>
            <a:pPr algn="ctr"/>
            <a:r>
              <a:rPr lang="en-GB" altLang="en-US" sz="1100" b="1" dirty="0" smtClean="0">
                <a:solidFill>
                  <a:srgbClr val="7030A0"/>
                </a:solidFill>
                <a:ea typeface="Times New Roman" pitchFamily="18" charset="0"/>
              </a:rPr>
              <a:t>*</a:t>
            </a:r>
            <a:r>
              <a:rPr lang="en-GB" altLang="en-US" sz="1100" b="1" dirty="0" err="1" smtClean="0">
                <a:solidFill>
                  <a:srgbClr val="7030A0"/>
                </a:solidFill>
                <a:ea typeface="Times New Roman" pitchFamily="18" charset="0"/>
              </a:rPr>
              <a:t>DfE</a:t>
            </a:r>
            <a:r>
              <a:rPr lang="en-GB" altLang="en-US" sz="1100" b="1" dirty="0" smtClean="0">
                <a:solidFill>
                  <a:srgbClr val="7030A0"/>
                </a:solidFill>
                <a:ea typeface="Times New Roman" pitchFamily="18" charset="0"/>
              </a:rPr>
              <a:t> Guidance for </a:t>
            </a:r>
            <a:r>
              <a:rPr lang="en-GB" altLang="en-US" sz="1100" b="1" dirty="0" smtClean="0">
                <a:solidFill>
                  <a:srgbClr val="7030A0"/>
                </a:solidFill>
                <a:ea typeface="Times New Roman" pitchFamily="18" charset="0"/>
              </a:rPr>
              <a:t>Full </a:t>
            </a:r>
            <a:r>
              <a:rPr lang="en-GB" altLang="en-US" sz="1100" b="1" dirty="0">
                <a:solidFill>
                  <a:srgbClr val="7030A0"/>
                </a:solidFill>
                <a:ea typeface="Times New Roman" pitchFamily="18" charset="0"/>
              </a:rPr>
              <a:t>O</a:t>
            </a:r>
            <a:r>
              <a:rPr lang="en-GB" altLang="en-US" sz="1100" b="1" dirty="0" smtClean="0">
                <a:solidFill>
                  <a:srgbClr val="7030A0"/>
                </a:solidFill>
                <a:ea typeface="Times New Roman" pitchFamily="18" charset="0"/>
              </a:rPr>
              <a:t>pening </a:t>
            </a:r>
            <a:r>
              <a:rPr lang="en-GB" altLang="en-US" sz="1100" b="1" dirty="0" smtClean="0">
                <a:solidFill>
                  <a:srgbClr val="7030A0"/>
                </a:solidFill>
                <a:ea typeface="Times New Roman" pitchFamily="18" charset="0"/>
              </a:rPr>
              <a:t>of </a:t>
            </a:r>
            <a:r>
              <a:rPr lang="en-GB" altLang="en-US" sz="1100" b="1" dirty="0" smtClean="0">
                <a:solidFill>
                  <a:srgbClr val="7030A0"/>
                </a:solidFill>
                <a:ea typeface="Times New Roman" pitchFamily="18" charset="0"/>
              </a:rPr>
              <a:t>Schools</a:t>
            </a:r>
            <a:endParaRPr lang="en-GB" altLang="en-US" sz="1100" b="1" dirty="0" smtClean="0">
              <a:solidFill>
                <a:srgbClr val="7030A0"/>
              </a:solidFill>
              <a:ea typeface="Times New Roman" pitchFamily="18" charset="0"/>
            </a:endParaRPr>
          </a:p>
          <a:p>
            <a:r>
              <a:rPr lang="en-GB" altLang="en-US" b="1" dirty="0" smtClean="0">
                <a:solidFill>
                  <a:srgbClr val="0070C0"/>
                </a:solidFill>
              </a:rPr>
              <a:t>AGENDA</a:t>
            </a:r>
          </a:p>
          <a:p>
            <a:pPr marL="285750" lvl="0" indent="-285750">
              <a:buFont typeface="Arial" pitchFamily="34" charset="0"/>
              <a:buChar char="•"/>
            </a:pPr>
            <a:r>
              <a:rPr lang="en-GB" dirty="0"/>
              <a:t>Music In School</a:t>
            </a:r>
          </a:p>
          <a:p>
            <a:pPr marL="285750" lvl="0" indent="-285750">
              <a:buFont typeface="Arial" pitchFamily="34" charset="0"/>
              <a:buChar char="•"/>
            </a:pPr>
            <a:r>
              <a:rPr lang="en-GB" dirty="0"/>
              <a:t>Current </a:t>
            </a:r>
            <a:r>
              <a:rPr lang="en-GB" dirty="0" err="1"/>
              <a:t>DfE</a:t>
            </a:r>
            <a:r>
              <a:rPr lang="en-GB" dirty="0"/>
              <a:t> Guidance – what restrictions have we got?</a:t>
            </a:r>
          </a:p>
          <a:p>
            <a:pPr marL="285750" lvl="0" indent="-285750">
              <a:buFont typeface="Arial" pitchFamily="34" charset="0"/>
              <a:buChar char="•"/>
            </a:pPr>
            <a:r>
              <a:rPr lang="en-GB" dirty="0"/>
              <a:t>What’s the Bradford picture?</a:t>
            </a:r>
          </a:p>
          <a:p>
            <a:pPr marL="285750" lvl="0" indent="-285750">
              <a:buFont typeface="Arial" pitchFamily="34" charset="0"/>
              <a:buChar char="•"/>
            </a:pPr>
            <a:r>
              <a:rPr lang="en-GB" dirty="0"/>
              <a:t>Resources available</a:t>
            </a:r>
          </a:p>
          <a:p>
            <a:pPr marL="285750" lvl="0" indent="-285750">
              <a:buFont typeface="Arial" pitchFamily="34" charset="0"/>
              <a:buChar char="•"/>
            </a:pPr>
            <a:r>
              <a:rPr lang="en-GB" dirty="0"/>
              <a:t>Musical Inclusion</a:t>
            </a:r>
          </a:p>
          <a:p>
            <a:pPr marL="285750" lvl="0" indent="-285750">
              <a:buFont typeface="Arial" pitchFamily="34" charset="0"/>
              <a:buChar char="•"/>
            </a:pPr>
            <a:r>
              <a:rPr lang="en-GB" dirty="0"/>
              <a:t>AOB</a:t>
            </a:r>
          </a:p>
          <a:p>
            <a:pPr marL="285750" indent="-285750">
              <a:buFont typeface="Arial" pitchFamily="34" charset="0"/>
              <a:buChar char="•"/>
            </a:pPr>
            <a:endParaRPr kumimoji="0" lang="en-GB" altLang="en-US" b="0" i="0" u="none" strike="noStrike" cap="none" normalizeH="0" baseline="0" dirty="0" smtClean="0">
              <a:ln>
                <a:noFill/>
              </a:ln>
              <a:effectLst/>
            </a:endParaRPr>
          </a:p>
        </p:txBody>
      </p:sp>
      <p:pic>
        <p:nvPicPr>
          <p:cNvPr id="8" name="Picture 2" descr="Tiles - solid colours - black writ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04798"/>
            <a:ext cx="2520280" cy="1701292"/>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5095" y="326286"/>
            <a:ext cx="2382088" cy="659448"/>
          </a:xfrm>
          <a:prstGeom prst="rect">
            <a:avLst/>
          </a:prstGeom>
        </p:spPr>
      </p:pic>
      <p:pic>
        <p:nvPicPr>
          <p:cNvPr id="10" name="Picture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4749" y="5877272"/>
            <a:ext cx="2437564"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11330" y="6045547"/>
            <a:ext cx="3810000" cy="29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7552890"/>
      </p:ext>
    </p:extLst>
  </p:cSld>
  <p:clrMapOvr>
    <a:masterClrMapping/>
  </p:clrMapOvr>
  <mc:AlternateContent xmlns:mc="http://schemas.openxmlformats.org/markup-compatibility/2006" xmlns:p14="http://schemas.microsoft.com/office/powerpoint/2010/main">
    <mc:Choice Requires="p14">
      <p:transition p14:dur="0" advTm="12789"/>
    </mc:Choice>
    <mc:Fallback xmlns="">
      <p:transition advTm="12789"/>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286557" y="28844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8" name="Picture 2" descr="Tiles - solid colours - black writ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308" y="-194636"/>
            <a:ext cx="2520280" cy="170129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5095" y="326286"/>
            <a:ext cx="2382088" cy="659448"/>
          </a:xfrm>
          <a:prstGeom prst="rect">
            <a:avLst/>
          </a:prstGeom>
        </p:spPr>
      </p:pic>
      <p:sp>
        <p:nvSpPr>
          <p:cNvPr id="10" name="Rectangle 3"/>
          <p:cNvSpPr>
            <a:spLocks noChangeArrowheads="1"/>
          </p:cNvSpPr>
          <p:nvPr/>
        </p:nvSpPr>
        <p:spPr bwMode="auto">
          <a:xfrm>
            <a:off x="529900" y="171591"/>
            <a:ext cx="8009540" cy="6340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a:endParaRPr lang="en-GB" altLang="en-US" sz="3600" b="1" dirty="0" smtClean="0">
              <a:solidFill>
                <a:srgbClr val="FF0000"/>
              </a:solidFill>
              <a:ea typeface="Times New Roman" pitchFamily="18" charset="0"/>
            </a:endParaRPr>
          </a:p>
          <a:p>
            <a:pPr algn="ctr"/>
            <a:endParaRPr lang="en-GB" altLang="en-US" sz="3600" b="1" dirty="0">
              <a:solidFill>
                <a:srgbClr val="FF0000"/>
              </a:solidFill>
              <a:ea typeface="Times New Roman" pitchFamily="18" charset="0"/>
            </a:endParaRPr>
          </a:p>
          <a:p>
            <a:pPr algn="ctr"/>
            <a:r>
              <a:rPr lang="en-GB" altLang="en-US" sz="3600" b="1" dirty="0" smtClean="0">
                <a:solidFill>
                  <a:srgbClr val="FF0000"/>
                </a:solidFill>
                <a:ea typeface="Times New Roman" pitchFamily="18" charset="0"/>
              </a:rPr>
              <a:t>Musical Inclusion</a:t>
            </a:r>
          </a:p>
          <a:p>
            <a:pPr algn="ctr"/>
            <a:r>
              <a:rPr lang="en-GB" altLang="en-US" sz="1200" b="1" i="1" dirty="0">
                <a:solidFill>
                  <a:srgbClr val="7030A0"/>
                </a:solidFill>
              </a:rPr>
              <a:t>““All pupils should have access to a quality arts education.  Music, dance and drama build confidence and help children live happier, more enriched lives, and discover the joy of expressing themselves”*</a:t>
            </a:r>
          </a:p>
          <a:p>
            <a:pPr algn="ctr"/>
            <a:r>
              <a:rPr lang="en-GB" altLang="en-US" sz="1200" b="1" dirty="0">
                <a:solidFill>
                  <a:srgbClr val="7030A0"/>
                </a:solidFill>
                <a:ea typeface="Times New Roman" pitchFamily="18" charset="0"/>
              </a:rPr>
              <a:t>*</a:t>
            </a:r>
            <a:r>
              <a:rPr lang="en-GB" altLang="en-US" sz="1200" b="1" dirty="0" err="1">
                <a:solidFill>
                  <a:srgbClr val="7030A0"/>
                </a:solidFill>
                <a:ea typeface="Times New Roman" pitchFamily="18" charset="0"/>
              </a:rPr>
              <a:t>DfE</a:t>
            </a:r>
            <a:r>
              <a:rPr lang="en-GB" altLang="en-US" sz="1200" b="1" dirty="0">
                <a:solidFill>
                  <a:srgbClr val="7030A0"/>
                </a:solidFill>
                <a:ea typeface="Times New Roman" pitchFamily="18" charset="0"/>
              </a:rPr>
              <a:t> Guidance for Full Opening of Schools</a:t>
            </a:r>
          </a:p>
          <a:p>
            <a:pPr algn="ctr"/>
            <a:endParaRPr lang="en-GB" altLang="en-US" sz="2000" b="1" dirty="0" smtClean="0">
              <a:solidFill>
                <a:srgbClr val="FF0000"/>
              </a:solidFill>
            </a:endParaRPr>
          </a:p>
          <a:p>
            <a:pPr marL="342900" indent="-342900">
              <a:buFont typeface="Arial" pitchFamily="34" charset="0"/>
              <a:buChar char="•"/>
            </a:pPr>
            <a:r>
              <a:rPr kumimoji="0" lang="en-GB" altLang="en-US" sz="2000" i="0" u="none" strike="noStrike" cap="none" normalizeH="0" baseline="0" dirty="0" smtClean="0">
                <a:ln>
                  <a:noFill/>
                </a:ln>
                <a:effectLst/>
              </a:rPr>
              <a:t>Launch of 4 year West Yorkshire &amp; Bradford</a:t>
            </a:r>
            <a:r>
              <a:rPr kumimoji="0" lang="en-GB" altLang="en-US" sz="2000" i="0" u="none" strike="noStrike" cap="none" normalizeH="0" dirty="0" smtClean="0">
                <a:ln>
                  <a:noFill/>
                </a:ln>
                <a:effectLst/>
              </a:rPr>
              <a:t> Inclusion Strategy (Sep 2020)</a:t>
            </a:r>
          </a:p>
          <a:p>
            <a:pPr marL="342900" indent="-342900">
              <a:buFont typeface="Arial" pitchFamily="34" charset="0"/>
              <a:buChar char="•"/>
            </a:pPr>
            <a:r>
              <a:rPr lang="en-GB" altLang="en-US" sz="2000" baseline="0" dirty="0" smtClean="0"/>
              <a:t>Aim</a:t>
            </a:r>
            <a:r>
              <a:rPr lang="en-GB" altLang="en-US" sz="2000" dirty="0" smtClean="0"/>
              <a:t> of increasing inclusion for Children from Challenging Circumstances (e.g. SEND, deprivation, geographical, cultural, </a:t>
            </a:r>
            <a:r>
              <a:rPr lang="en-GB" altLang="en-US" sz="2000" dirty="0" smtClean="0"/>
              <a:t>... )</a:t>
            </a:r>
            <a:endParaRPr lang="en-GB" altLang="en-US" sz="2000" dirty="0" smtClean="0"/>
          </a:p>
          <a:p>
            <a:pPr marL="342900" indent="-342900">
              <a:buFont typeface="Arial" pitchFamily="34" charset="0"/>
              <a:buChar char="•"/>
            </a:pPr>
            <a:r>
              <a:rPr kumimoji="0" lang="en-GB" altLang="en-US" sz="2000" i="0" u="none" strike="noStrike" cap="none" normalizeH="0" baseline="0" dirty="0" smtClean="0">
                <a:ln>
                  <a:noFill/>
                </a:ln>
                <a:effectLst/>
              </a:rPr>
              <a:t>Starts with CPD in services,</a:t>
            </a:r>
            <a:r>
              <a:rPr kumimoji="0" lang="en-GB" altLang="en-US" sz="2000" i="0" u="none" strike="noStrike" cap="none" normalizeH="0" dirty="0" smtClean="0">
                <a:ln>
                  <a:noFill/>
                </a:ln>
                <a:effectLst/>
              </a:rPr>
              <a:t> building an Inclusion Manifesto, </a:t>
            </a:r>
            <a:r>
              <a:rPr lang="en-GB" altLang="en-US" sz="2000" dirty="0" smtClean="0"/>
              <a:t>engaging with partners (</a:t>
            </a:r>
            <a:r>
              <a:rPr lang="en-GB" altLang="en-US" sz="2000" dirty="0" err="1" smtClean="0"/>
              <a:t>inc</a:t>
            </a:r>
            <a:r>
              <a:rPr lang="en-GB" altLang="en-US" sz="2000" dirty="0" smtClean="0"/>
              <a:t> schools) with the objective of creating a Musically Inclusive Bradford</a:t>
            </a:r>
            <a:endParaRPr kumimoji="0" lang="en-GB" altLang="en-US" sz="2000" i="0" u="none" strike="noStrike" cap="none" normalizeH="0" baseline="0" dirty="0" smtClean="0">
              <a:ln>
                <a:noFill/>
              </a:ln>
              <a:effectLst/>
            </a:endParaRPr>
          </a:p>
          <a:p>
            <a:endParaRPr kumimoji="0" lang="en-GB" altLang="en-US" sz="2400" b="1" i="0" u="none" strike="noStrike" cap="none" normalizeH="0" baseline="0" dirty="0" smtClean="0">
              <a:ln>
                <a:noFill/>
              </a:ln>
              <a:effectLst/>
            </a:endParaRPr>
          </a:p>
          <a:p>
            <a:pPr marL="571500" indent="-571500">
              <a:buFont typeface="Arial" pitchFamily="34" charset="0"/>
              <a:buChar char="•"/>
            </a:pPr>
            <a:endParaRPr kumimoji="0" lang="en-GB" altLang="en-US" sz="2400" b="1" i="0" u="none" strike="noStrike" cap="none" normalizeH="0" dirty="0" smtClean="0">
              <a:ln>
                <a:noFill/>
              </a:ln>
              <a:effectLst/>
            </a:endParaRPr>
          </a:p>
          <a:p>
            <a:pPr marL="571500" indent="-571500">
              <a:buFont typeface="Arial" pitchFamily="34" charset="0"/>
              <a:buChar char="•"/>
            </a:pPr>
            <a:endParaRPr kumimoji="0" lang="en-GB" altLang="en-US" sz="3600" b="1" i="0" u="none" strike="noStrike" cap="none" normalizeH="0" baseline="0" dirty="0">
              <a:ln>
                <a:noFill/>
              </a:ln>
              <a:solidFill>
                <a:srgbClr val="FF0000"/>
              </a:solidFill>
              <a:effectLst/>
            </a:endParaRPr>
          </a:p>
          <a:p>
            <a:pPr marL="285750" indent="-285750">
              <a:buFont typeface="Wingdings" pitchFamily="2" charset="2"/>
              <a:buChar char="v"/>
            </a:pPr>
            <a:endParaRPr kumimoji="0" lang="en-GB" altLang="en-US" b="0" i="0" u="none" strike="noStrike" cap="none" normalizeH="0" baseline="0" dirty="0" smtClean="0">
              <a:ln>
                <a:noFill/>
              </a:ln>
              <a:solidFill>
                <a:srgbClr val="0070C0"/>
              </a:solidFill>
              <a:effectLst/>
            </a:endParaRPr>
          </a:p>
        </p:txBody>
      </p:sp>
      <p:pic>
        <p:nvPicPr>
          <p:cNvPr id="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9670" y="5877272"/>
            <a:ext cx="3810000" cy="29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78036215"/>
      </p:ext>
    </p:extLst>
  </p:cSld>
  <p:clrMapOvr>
    <a:masterClrMapping/>
  </p:clrMapOvr>
  <mc:AlternateContent xmlns:mc="http://schemas.openxmlformats.org/markup-compatibility/2006" xmlns:p14="http://schemas.microsoft.com/office/powerpoint/2010/main">
    <mc:Choice Requires="p14">
      <p:transition p14:dur="0" advTm="12789"/>
    </mc:Choice>
    <mc:Fallback xmlns="">
      <p:transition advTm="12789"/>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966788" y="33416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8" name="Picture 2" descr="Tiles - solid colours - black writ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04798"/>
            <a:ext cx="2520280" cy="170129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683568" y="1758396"/>
            <a:ext cx="7488832" cy="707886"/>
          </a:xfrm>
          <a:prstGeom prst="rect">
            <a:avLst/>
          </a:prstGeom>
          <a:noFill/>
        </p:spPr>
        <p:txBody>
          <a:bodyPr wrap="square" rtlCol="0">
            <a:spAutoFit/>
          </a:bodyPr>
          <a:lstStyle/>
          <a:p>
            <a:pPr algn="ctr"/>
            <a:r>
              <a:rPr lang="en-GB" sz="4000" b="1" dirty="0" smtClean="0">
                <a:solidFill>
                  <a:srgbClr val="FF0000"/>
                </a:solidFill>
              </a:rPr>
              <a:t>A.O.B</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5095" y="326286"/>
            <a:ext cx="2382088" cy="659448"/>
          </a:xfrm>
          <a:prstGeom prst="rect">
            <a:avLst/>
          </a:prstGeom>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9792" y="6165304"/>
            <a:ext cx="3810000" cy="29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966788" y="2924944"/>
            <a:ext cx="7586372" cy="369332"/>
          </a:xfrm>
          <a:prstGeom prst="rect">
            <a:avLst/>
          </a:prstGeom>
          <a:noFill/>
        </p:spPr>
        <p:txBody>
          <a:bodyPr wrap="none" rtlCol="0">
            <a:spAutoFit/>
          </a:bodyPr>
          <a:lstStyle/>
          <a:p>
            <a:pPr marL="285750" indent="-285750">
              <a:buFont typeface="Arial" pitchFamily="34" charset="0"/>
              <a:buChar char="•"/>
            </a:pPr>
            <a:r>
              <a:rPr lang="en-GB" dirty="0" smtClean="0">
                <a:latin typeface="Arial" pitchFamily="34" charset="0"/>
                <a:cs typeface="Arial" pitchFamily="34" charset="0"/>
              </a:rPr>
              <a:t>Support when bubbles close or </a:t>
            </a:r>
            <a:r>
              <a:rPr lang="en-GB" dirty="0" err="1" smtClean="0">
                <a:latin typeface="Arial" pitchFamily="34" charset="0"/>
                <a:cs typeface="Arial" pitchFamily="34" charset="0"/>
              </a:rPr>
              <a:t>peri’s</a:t>
            </a:r>
            <a:r>
              <a:rPr lang="en-GB" dirty="0" smtClean="0">
                <a:latin typeface="Arial" pitchFamily="34" charset="0"/>
                <a:cs typeface="Arial" pitchFamily="34" charset="0"/>
              </a:rPr>
              <a:t> isolating (school billed provision)</a:t>
            </a:r>
            <a:endParaRPr lang="en-GB" dirty="0">
              <a:latin typeface="Arial" pitchFamily="34" charset="0"/>
              <a:cs typeface="Arial" pitchFamily="34" charset="0"/>
            </a:endParaRPr>
          </a:p>
        </p:txBody>
      </p:sp>
    </p:spTree>
    <p:extLst>
      <p:ext uri="{BB962C8B-B14F-4D97-AF65-F5344CB8AC3E}">
        <p14:creationId xmlns:p14="http://schemas.microsoft.com/office/powerpoint/2010/main" val="2563590515"/>
      </p:ext>
    </p:extLst>
  </p:cSld>
  <p:clrMapOvr>
    <a:masterClrMapping/>
  </p:clrMapOvr>
  <mc:AlternateContent xmlns:mc="http://schemas.openxmlformats.org/markup-compatibility/2006" xmlns:p14="http://schemas.microsoft.com/office/powerpoint/2010/main">
    <mc:Choice Requires="p14">
      <p:transition p14:dur="0" advTm="12789"/>
    </mc:Choice>
    <mc:Fallback xmlns="">
      <p:transition advTm="12789"/>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286557" y="28844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8" name="Picture 2" descr="Tiles - solid colours - black writ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308" y="-194636"/>
            <a:ext cx="2520280" cy="170129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5095" y="326286"/>
            <a:ext cx="2382088" cy="659448"/>
          </a:xfrm>
          <a:prstGeom prst="rect">
            <a:avLst/>
          </a:prstGeom>
        </p:spPr>
      </p:pic>
      <p:sp>
        <p:nvSpPr>
          <p:cNvPr id="10" name="Rectangle 3"/>
          <p:cNvSpPr>
            <a:spLocks noChangeArrowheads="1"/>
          </p:cNvSpPr>
          <p:nvPr/>
        </p:nvSpPr>
        <p:spPr bwMode="auto">
          <a:xfrm>
            <a:off x="529900" y="629626"/>
            <a:ext cx="8009540" cy="6463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a:endParaRPr lang="en-GB" altLang="en-US" sz="4000" b="1" dirty="0" smtClean="0">
              <a:solidFill>
                <a:srgbClr val="FF0000"/>
              </a:solidFill>
              <a:ea typeface="Times New Roman" pitchFamily="18" charset="0"/>
            </a:endParaRPr>
          </a:p>
          <a:p>
            <a:pPr algn="ctr"/>
            <a:r>
              <a:rPr lang="en-GB" altLang="en-US" sz="3600" b="1" dirty="0" smtClean="0">
                <a:solidFill>
                  <a:srgbClr val="FF0000"/>
                </a:solidFill>
                <a:ea typeface="Times New Roman" pitchFamily="18" charset="0"/>
              </a:rPr>
              <a:t>Zoom – A little housekeeping</a:t>
            </a:r>
          </a:p>
          <a:p>
            <a:pPr algn="ctr"/>
            <a:r>
              <a:rPr lang="en-GB" altLang="en-US" sz="1200" b="1" i="1" dirty="0">
                <a:solidFill>
                  <a:srgbClr val="7030A0"/>
                </a:solidFill>
              </a:rPr>
              <a:t>““All pupils should have access to a quality arts education.  Music, dance and drama build confidence and help children live happier, more enriched lives, and discover the joy of expressing themselves”*</a:t>
            </a:r>
          </a:p>
          <a:p>
            <a:pPr algn="ctr"/>
            <a:r>
              <a:rPr lang="en-GB" altLang="en-US" sz="1200" b="1" dirty="0">
                <a:solidFill>
                  <a:srgbClr val="7030A0"/>
                </a:solidFill>
                <a:ea typeface="Times New Roman" pitchFamily="18" charset="0"/>
              </a:rPr>
              <a:t>*</a:t>
            </a:r>
            <a:r>
              <a:rPr lang="en-GB" altLang="en-US" sz="1200" b="1" dirty="0" err="1">
                <a:solidFill>
                  <a:srgbClr val="7030A0"/>
                </a:solidFill>
                <a:ea typeface="Times New Roman" pitchFamily="18" charset="0"/>
              </a:rPr>
              <a:t>DfE</a:t>
            </a:r>
            <a:r>
              <a:rPr lang="en-GB" altLang="en-US" sz="1200" b="1" dirty="0">
                <a:solidFill>
                  <a:srgbClr val="7030A0"/>
                </a:solidFill>
                <a:ea typeface="Times New Roman" pitchFamily="18" charset="0"/>
              </a:rPr>
              <a:t> Guidance for Full Opening of Schools</a:t>
            </a:r>
          </a:p>
          <a:p>
            <a:pPr algn="ctr"/>
            <a:endParaRPr lang="en-GB" altLang="en-US" sz="2000" b="1" dirty="0" smtClean="0">
              <a:solidFill>
                <a:srgbClr val="FF0000"/>
              </a:solidFill>
            </a:endParaRPr>
          </a:p>
          <a:p>
            <a:pPr marL="342900" indent="-342900">
              <a:buFont typeface="Arial" pitchFamily="34" charset="0"/>
              <a:buChar char="•"/>
            </a:pPr>
            <a:r>
              <a:rPr kumimoji="0" lang="en-GB" altLang="en-US" sz="2000" i="0" u="none" strike="noStrike" cap="none" normalizeH="0" baseline="0" dirty="0" smtClean="0">
                <a:ln>
                  <a:noFill/>
                </a:ln>
                <a:effectLst/>
              </a:rPr>
              <a:t>Please keep microphones muted – I</a:t>
            </a:r>
            <a:r>
              <a:rPr kumimoji="0" lang="en-GB" altLang="en-US" sz="2000" i="0" u="none" strike="noStrike" cap="none" normalizeH="0" dirty="0" smtClean="0">
                <a:ln>
                  <a:noFill/>
                </a:ln>
                <a:effectLst/>
              </a:rPr>
              <a:t> will incorporate plenty of opportunities for questions and comments  (I may ask for thumbs up…)</a:t>
            </a:r>
            <a:endParaRPr kumimoji="0" lang="en-GB" altLang="en-US" sz="2000" i="0" u="none" strike="noStrike" cap="none" normalizeH="0" baseline="0" dirty="0" smtClean="0">
              <a:ln>
                <a:noFill/>
              </a:ln>
              <a:effectLst/>
            </a:endParaRPr>
          </a:p>
          <a:p>
            <a:pPr marL="342900" indent="-342900">
              <a:buFont typeface="Arial" pitchFamily="34" charset="0"/>
              <a:buChar char="•"/>
            </a:pPr>
            <a:r>
              <a:rPr kumimoji="0" lang="en-GB" altLang="en-US" sz="2000" i="0" u="none" strike="noStrike" cap="none" normalizeH="0" baseline="0" dirty="0" smtClean="0">
                <a:ln>
                  <a:noFill/>
                </a:ln>
                <a:effectLst/>
              </a:rPr>
              <a:t>Session lasts for 40mins – I will give a time ‘running out’ notice,</a:t>
            </a:r>
            <a:r>
              <a:rPr kumimoji="0" lang="en-GB" altLang="en-US" sz="2000" i="0" u="none" strike="noStrike" cap="none" normalizeH="0" dirty="0" smtClean="0">
                <a:ln>
                  <a:noFill/>
                </a:ln>
                <a:effectLst/>
              </a:rPr>
              <a:t> if we </a:t>
            </a:r>
            <a:r>
              <a:rPr kumimoji="0" lang="en-GB" altLang="en-US" sz="2000" i="0" u="none" strike="noStrike" cap="none" normalizeH="0" dirty="0" smtClean="0">
                <a:ln>
                  <a:noFill/>
                </a:ln>
                <a:effectLst/>
              </a:rPr>
              <a:t>are still </a:t>
            </a:r>
            <a:r>
              <a:rPr kumimoji="0" lang="en-GB" altLang="en-US" sz="2000" i="0" u="none" strike="noStrike" cap="none" normalizeH="0" dirty="0" smtClean="0">
                <a:ln>
                  <a:noFill/>
                </a:ln>
                <a:effectLst/>
              </a:rPr>
              <a:t>in </a:t>
            </a:r>
            <a:r>
              <a:rPr kumimoji="0" lang="en-GB" altLang="en-US" sz="2000" i="0" u="none" strike="noStrike" cap="none" normalizeH="0" dirty="0" smtClean="0">
                <a:ln>
                  <a:noFill/>
                </a:ln>
                <a:effectLst/>
              </a:rPr>
              <a:t>mid flow </a:t>
            </a:r>
            <a:r>
              <a:rPr kumimoji="0" lang="en-GB" altLang="en-US" sz="2000" i="0" u="none" strike="noStrike" cap="none" normalizeH="0" dirty="0" smtClean="0">
                <a:ln>
                  <a:noFill/>
                </a:ln>
                <a:effectLst/>
              </a:rPr>
              <a:t>we can add a further 20min by re-entering on the same code.</a:t>
            </a:r>
          </a:p>
          <a:p>
            <a:pPr marL="342900" indent="-342900">
              <a:buFont typeface="Arial" pitchFamily="34" charset="0"/>
              <a:buChar char="•"/>
            </a:pPr>
            <a:r>
              <a:rPr lang="en-GB" altLang="en-US" sz="2000" baseline="0" dirty="0" smtClean="0"/>
              <a:t>If</a:t>
            </a:r>
            <a:r>
              <a:rPr lang="en-GB" altLang="en-US" sz="2000" dirty="0" smtClean="0"/>
              <a:t> signal strength is poor, mute your video and this will strengthen the audio</a:t>
            </a:r>
          </a:p>
          <a:p>
            <a:pPr marL="342900" indent="-342900">
              <a:buFont typeface="Arial" pitchFamily="34" charset="0"/>
              <a:buChar char="•"/>
            </a:pPr>
            <a:r>
              <a:rPr kumimoji="0" lang="en-GB" altLang="en-US" sz="2000" i="0" u="none" strike="noStrike" cap="none" normalizeH="0" baseline="0" dirty="0" err="1" smtClean="0">
                <a:ln>
                  <a:noFill/>
                </a:ln>
                <a:effectLst/>
              </a:rPr>
              <a:t>Approx</a:t>
            </a:r>
            <a:r>
              <a:rPr kumimoji="0" lang="en-GB" altLang="en-US" sz="2000" i="0" u="none" strike="noStrike" cap="none" normalizeH="0" dirty="0" smtClean="0">
                <a:ln>
                  <a:noFill/>
                </a:ln>
                <a:effectLst/>
              </a:rPr>
              <a:t> 50+ people in so be aware that you may be on view!</a:t>
            </a:r>
            <a:endParaRPr kumimoji="0" lang="en-GB" altLang="en-US" sz="2000" i="0" u="none" strike="noStrike" cap="none" normalizeH="0" baseline="0" dirty="0" smtClean="0">
              <a:ln>
                <a:noFill/>
              </a:ln>
              <a:effectLst/>
            </a:endParaRPr>
          </a:p>
          <a:p>
            <a:endParaRPr kumimoji="0" lang="en-GB" altLang="en-US" sz="2400" b="1" i="0" u="none" strike="noStrike" cap="none" normalizeH="0" baseline="0" dirty="0" smtClean="0">
              <a:ln>
                <a:noFill/>
              </a:ln>
              <a:effectLst/>
            </a:endParaRPr>
          </a:p>
          <a:p>
            <a:pPr marL="571500" indent="-571500">
              <a:buFont typeface="Arial" pitchFamily="34" charset="0"/>
              <a:buChar char="•"/>
            </a:pPr>
            <a:endParaRPr kumimoji="0" lang="en-GB" altLang="en-US" sz="2400" b="1" i="0" u="none" strike="noStrike" cap="none" normalizeH="0" dirty="0" smtClean="0">
              <a:ln>
                <a:noFill/>
              </a:ln>
              <a:effectLst/>
            </a:endParaRPr>
          </a:p>
          <a:p>
            <a:pPr marL="571500" indent="-571500">
              <a:buFont typeface="Arial" pitchFamily="34" charset="0"/>
              <a:buChar char="•"/>
            </a:pPr>
            <a:endParaRPr kumimoji="0" lang="en-GB" altLang="en-US" sz="3600" b="1" i="0" u="none" strike="noStrike" cap="none" normalizeH="0" baseline="0" dirty="0">
              <a:ln>
                <a:noFill/>
              </a:ln>
              <a:solidFill>
                <a:srgbClr val="FF0000"/>
              </a:solidFill>
              <a:effectLst/>
            </a:endParaRPr>
          </a:p>
          <a:p>
            <a:pPr marL="285750" indent="-285750">
              <a:buFont typeface="Wingdings" pitchFamily="2" charset="2"/>
              <a:buChar char="v"/>
            </a:pPr>
            <a:endParaRPr kumimoji="0" lang="en-GB" altLang="en-US" b="0" i="0" u="none" strike="noStrike" cap="none" normalizeH="0" baseline="0" dirty="0" smtClean="0">
              <a:ln>
                <a:noFill/>
              </a:ln>
              <a:solidFill>
                <a:srgbClr val="0070C0"/>
              </a:solidFill>
              <a:effectLst/>
            </a:endParaRPr>
          </a:p>
        </p:txBody>
      </p:sp>
      <p:pic>
        <p:nvPicPr>
          <p:cNvPr id="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9670" y="5877272"/>
            <a:ext cx="3810000" cy="29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33259887"/>
      </p:ext>
    </p:extLst>
  </p:cSld>
  <p:clrMapOvr>
    <a:masterClrMapping/>
  </p:clrMapOvr>
  <mc:AlternateContent xmlns:mc="http://schemas.openxmlformats.org/markup-compatibility/2006" xmlns:p14="http://schemas.microsoft.com/office/powerpoint/2010/main">
    <mc:Choice Requires="p14">
      <p:transition p14:dur="0" advTm="12789"/>
    </mc:Choice>
    <mc:Fallback xmlns="">
      <p:transition advTm="12789"/>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286557" y="28844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8" name="Picture 2" descr="Tiles - solid colours - black writ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308" y="-194636"/>
            <a:ext cx="2520280" cy="170129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5095" y="326286"/>
            <a:ext cx="2382088" cy="659448"/>
          </a:xfrm>
          <a:prstGeom prst="rect">
            <a:avLst/>
          </a:prstGeom>
        </p:spPr>
      </p:pic>
      <p:sp>
        <p:nvSpPr>
          <p:cNvPr id="10" name="Rectangle 3"/>
          <p:cNvSpPr>
            <a:spLocks noChangeArrowheads="1"/>
          </p:cNvSpPr>
          <p:nvPr/>
        </p:nvSpPr>
        <p:spPr bwMode="auto">
          <a:xfrm>
            <a:off x="529900" y="864087"/>
            <a:ext cx="8009540" cy="4955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a:r>
              <a:rPr lang="en-GB" altLang="en-US" sz="3600" b="1" dirty="0" smtClean="0">
                <a:solidFill>
                  <a:srgbClr val="FF0000"/>
                </a:solidFill>
                <a:ea typeface="Times New Roman" pitchFamily="18" charset="0"/>
              </a:rPr>
              <a:t>Music in School</a:t>
            </a:r>
          </a:p>
          <a:p>
            <a:pPr algn="ctr"/>
            <a:r>
              <a:rPr lang="en-GB" altLang="en-US" sz="1200" b="1" i="1" dirty="0">
                <a:solidFill>
                  <a:srgbClr val="7030A0"/>
                </a:solidFill>
              </a:rPr>
              <a:t>““All pupils should have access to a quality arts education.  Music, dance and drama build confidence and help children live happier, more enriched lives, and discover the joy of expressing themselves”*</a:t>
            </a:r>
          </a:p>
          <a:p>
            <a:pPr algn="ctr"/>
            <a:r>
              <a:rPr lang="en-GB" altLang="en-US" sz="1200" b="1" dirty="0">
                <a:solidFill>
                  <a:srgbClr val="7030A0"/>
                </a:solidFill>
                <a:ea typeface="Times New Roman" pitchFamily="18" charset="0"/>
              </a:rPr>
              <a:t>*</a:t>
            </a:r>
            <a:r>
              <a:rPr lang="en-GB" altLang="en-US" sz="1200" b="1" dirty="0" err="1">
                <a:solidFill>
                  <a:srgbClr val="7030A0"/>
                </a:solidFill>
                <a:ea typeface="Times New Roman" pitchFamily="18" charset="0"/>
              </a:rPr>
              <a:t>DfE</a:t>
            </a:r>
            <a:r>
              <a:rPr lang="en-GB" altLang="en-US" sz="1200" b="1" dirty="0">
                <a:solidFill>
                  <a:srgbClr val="7030A0"/>
                </a:solidFill>
                <a:ea typeface="Times New Roman" pitchFamily="18" charset="0"/>
              </a:rPr>
              <a:t> Guidance for Full Opening of Schools</a:t>
            </a:r>
          </a:p>
          <a:p>
            <a:pPr algn="ctr"/>
            <a:endParaRPr lang="en-GB" altLang="en-US" sz="2000" b="1" dirty="0" smtClean="0">
              <a:solidFill>
                <a:srgbClr val="FF0000"/>
              </a:solidFill>
            </a:endParaRPr>
          </a:p>
          <a:p>
            <a:pPr algn="ctr"/>
            <a:endParaRPr kumimoji="0" lang="en-GB" altLang="en-US" sz="2000" i="0" u="none" strike="noStrike" cap="none" normalizeH="0" baseline="0" dirty="0" smtClean="0">
              <a:ln>
                <a:noFill/>
              </a:ln>
              <a:solidFill>
                <a:srgbClr val="FF0000"/>
              </a:solidFill>
              <a:effectLst/>
            </a:endParaRPr>
          </a:p>
          <a:p>
            <a:pPr algn="ctr"/>
            <a:r>
              <a:rPr kumimoji="0" lang="en-GB" altLang="en-US" sz="2400" i="0" u="none" strike="noStrike" cap="none" normalizeH="0" baseline="0" dirty="0" smtClean="0">
                <a:ln>
                  <a:noFill/>
                </a:ln>
                <a:effectLst/>
              </a:rPr>
              <a:t>Every school is different and we currently have</a:t>
            </a:r>
            <a:r>
              <a:rPr kumimoji="0" lang="en-GB" altLang="en-US" sz="2400" i="0" u="none" strike="noStrike" cap="none" normalizeH="0" dirty="0" smtClean="0">
                <a:ln>
                  <a:noFill/>
                </a:ln>
                <a:effectLst/>
              </a:rPr>
              <a:t> </a:t>
            </a:r>
            <a:r>
              <a:rPr kumimoji="0" lang="en-GB" altLang="en-US" sz="2400" i="0" u="none" strike="noStrike" cap="none" normalizeH="0" dirty="0" smtClean="0">
                <a:ln>
                  <a:noFill/>
                </a:ln>
                <a:effectLst/>
              </a:rPr>
              <a:t>a vast array of provision happening in school with a wide variety of adapted approaches.  Please use the chat function to add a brief comment of what is happening in your school (no need to use school names).</a:t>
            </a:r>
            <a:endParaRPr kumimoji="0" lang="en-GB" altLang="en-US" sz="2400" i="0" u="none" strike="noStrike" cap="none" normalizeH="0" baseline="0" dirty="0" smtClean="0">
              <a:ln>
                <a:noFill/>
              </a:ln>
              <a:effectLst/>
            </a:endParaRPr>
          </a:p>
          <a:p>
            <a:pPr marL="571500" indent="-571500">
              <a:buFont typeface="Arial" pitchFamily="34" charset="0"/>
              <a:buChar char="•"/>
            </a:pPr>
            <a:endParaRPr kumimoji="0" lang="en-GB" altLang="en-US" sz="2400" i="0" u="none" strike="noStrike" cap="none" normalizeH="0" dirty="0" smtClean="0">
              <a:ln>
                <a:noFill/>
              </a:ln>
              <a:effectLst/>
            </a:endParaRPr>
          </a:p>
          <a:p>
            <a:pPr algn="ctr"/>
            <a:r>
              <a:rPr kumimoji="0" lang="en-GB" altLang="en-US" sz="2400" i="0" u="none" strike="noStrike" cap="none" normalizeH="0" baseline="0" dirty="0" smtClean="0">
                <a:ln>
                  <a:noFill/>
                </a:ln>
                <a:effectLst/>
              </a:rPr>
              <a:t>I will </a:t>
            </a:r>
            <a:r>
              <a:rPr lang="en-GB" altLang="en-US" sz="2400" dirty="0" smtClean="0"/>
              <a:t>circle back to </a:t>
            </a:r>
            <a:r>
              <a:rPr kumimoji="0" lang="en-GB" altLang="en-US" sz="2400" i="0" u="none" strike="noStrike" cap="none" normalizeH="0" baseline="0" dirty="0" smtClean="0">
                <a:ln>
                  <a:noFill/>
                </a:ln>
                <a:effectLst/>
              </a:rPr>
              <a:t>this shortly.</a:t>
            </a:r>
            <a:endParaRPr kumimoji="0" lang="en-GB" altLang="en-US" sz="2400" i="0" u="none" strike="noStrike" cap="none" normalizeH="0" baseline="0" dirty="0">
              <a:ln>
                <a:noFill/>
              </a:ln>
              <a:effectLst/>
            </a:endParaRPr>
          </a:p>
          <a:p>
            <a:pPr marL="285750" indent="-285750">
              <a:buFont typeface="Wingdings" pitchFamily="2" charset="2"/>
              <a:buChar char="v"/>
            </a:pPr>
            <a:endParaRPr kumimoji="0" lang="en-GB" altLang="en-US" b="0" i="0" u="none" strike="noStrike" cap="none" normalizeH="0" baseline="0" dirty="0" smtClean="0">
              <a:ln>
                <a:noFill/>
              </a:ln>
              <a:solidFill>
                <a:srgbClr val="0070C0"/>
              </a:solidFill>
              <a:effectLst/>
            </a:endParaRPr>
          </a:p>
          <a:p>
            <a:pPr marL="285750" indent="-285750">
              <a:buFont typeface="Wingdings" pitchFamily="2" charset="2"/>
              <a:buChar char="v"/>
            </a:pPr>
            <a:endParaRPr kumimoji="0" lang="en-GB" altLang="en-US" b="0" i="0" u="none" strike="noStrike" cap="none" normalizeH="0" baseline="0" dirty="0" smtClean="0">
              <a:ln>
                <a:noFill/>
              </a:ln>
              <a:solidFill>
                <a:srgbClr val="0070C0"/>
              </a:solidFill>
              <a:effectLst/>
            </a:endParaRPr>
          </a:p>
        </p:txBody>
      </p:sp>
      <p:pic>
        <p:nvPicPr>
          <p:cNvPr id="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9670" y="5877272"/>
            <a:ext cx="3810000" cy="29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0149214"/>
      </p:ext>
    </p:extLst>
  </p:cSld>
  <p:clrMapOvr>
    <a:masterClrMapping/>
  </p:clrMapOvr>
  <mc:AlternateContent xmlns:mc="http://schemas.openxmlformats.org/markup-compatibility/2006" xmlns:p14="http://schemas.microsoft.com/office/powerpoint/2010/main">
    <mc:Choice Requires="p14">
      <p:transition p14:dur="0" advTm="12789"/>
    </mc:Choice>
    <mc:Fallback xmlns="">
      <p:transition advTm="12789"/>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286557" y="28844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8" name="Picture 2" descr="Tiles - solid colours - black writ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308" y="-194636"/>
            <a:ext cx="2520280" cy="170129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5095" y="326286"/>
            <a:ext cx="2382088" cy="659448"/>
          </a:xfrm>
          <a:prstGeom prst="rect">
            <a:avLst/>
          </a:prstGeom>
        </p:spPr>
      </p:pic>
      <p:sp>
        <p:nvSpPr>
          <p:cNvPr id="10" name="Rectangle 3"/>
          <p:cNvSpPr>
            <a:spLocks noChangeArrowheads="1"/>
          </p:cNvSpPr>
          <p:nvPr/>
        </p:nvSpPr>
        <p:spPr bwMode="auto">
          <a:xfrm>
            <a:off x="529900" y="679423"/>
            <a:ext cx="8009540"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a:endParaRPr lang="en-GB" altLang="en-US" sz="4000" b="1" dirty="0" smtClean="0">
              <a:solidFill>
                <a:srgbClr val="FF0000"/>
              </a:solidFill>
              <a:ea typeface="Times New Roman" pitchFamily="18" charset="0"/>
            </a:endParaRPr>
          </a:p>
          <a:p>
            <a:pPr algn="ctr"/>
            <a:r>
              <a:rPr lang="en-GB" altLang="en-US" sz="3600" b="1" dirty="0" err="1" smtClean="0">
                <a:solidFill>
                  <a:srgbClr val="FF0000"/>
                </a:solidFill>
                <a:ea typeface="Times New Roman" pitchFamily="18" charset="0"/>
              </a:rPr>
              <a:t>DfE</a:t>
            </a:r>
            <a:r>
              <a:rPr lang="en-GB" altLang="en-US" sz="3600" b="1" dirty="0" smtClean="0">
                <a:solidFill>
                  <a:srgbClr val="FF0000"/>
                </a:solidFill>
                <a:ea typeface="Times New Roman" pitchFamily="18" charset="0"/>
              </a:rPr>
              <a:t> Guidance</a:t>
            </a:r>
          </a:p>
          <a:p>
            <a:pPr algn="ctr"/>
            <a:r>
              <a:rPr lang="en-GB" altLang="en-US" sz="1200" b="1" i="1" dirty="0">
                <a:solidFill>
                  <a:srgbClr val="7030A0"/>
                </a:solidFill>
              </a:rPr>
              <a:t>““All pupils should have access to a quality arts education.  Music, dance and drama build confidence and help children live happier, more enriched lives, and discover the joy of expressing themselves”*</a:t>
            </a:r>
          </a:p>
          <a:p>
            <a:pPr algn="ctr"/>
            <a:r>
              <a:rPr lang="en-GB" altLang="en-US" sz="1200" b="1" dirty="0">
                <a:solidFill>
                  <a:srgbClr val="7030A0"/>
                </a:solidFill>
                <a:ea typeface="Times New Roman" pitchFamily="18" charset="0"/>
              </a:rPr>
              <a:t>**</a:t>
            </a:r>
            <a:r>
              <a:rPr lang="en-GB" altLang="en-US" sz="1200" b="1" dirty="0" err="1">
                <a:solidFill>
                  <a:srgbClr val="7030A0"/>
                </a:solidFill>
                <a:ea typeface="Times New Roman" pitchFamily="18" charset="0"/>
              </a:rPr>
              <a:t>DfE</a:t>
            </a:r>
            <a:r>
              <a:rPr lang="en-GB" altLang="en-US" sz="1200" b="1" dirty="0">
                <a:solidFill>
                  <a:srgbClr val="7030A0"/>
                </a:solidFill>
                <a:ea typeface="Times New Roman" pitchFamily="18" charset="0"/>
              </a:rPr>
              <a:t> Guidance for Full Opening of Schools</a:t>
            </a:r>
          </a:p>
          <a:p>
            <a:pPr algn="ctr"/>
            <a:endParaRPr lang="en-GB" altLang="en-US" sz="2000" b="1" dirty="0" smtClean="0">
              <a:solidFill>
                <a:srgbClr val="FF0000"/>
              </a:solidFill>
            </a:endParaRPr>
          </a:p>
          <a:p>
            <a:pPr algn="ctr"/>
            <a:r>
              <a:rPr kumimoji="0" lang="en-GB" altLang="en-US" sz="2000" b="1" i="0" u="none" strike="noStrike" cap="none" normalizeH="0" baseline="0" dirty="0" smtClean="0">
                <a:ln>
                  <a:noFill/>
                </a:ln>
                <a:effectLst/>
              </a:rPr>
              <a:t>Consider you environment and selec</a:t>
            </a:r>
            <a:r>
              <a:rPr lang="en-GB" altLang="en-US" sz="2000" b="1" dirty="0" smtClean="0"/>
              <a:t>t the right advice!</a:t>
            </a:r>
          </a:p>
          <a:p>
            <a:pPr algn="ctr"/>
            <a:r>
              <a:rPr kumimoji="0" lang="en-GB" altLang="en-US" sz="2000" b="1" i="0" u="none" strike="noStrike" cap="none" normalizeH="0" baseline="0" dirty="0" smtClean="0">
                <a:ln>
                  <a:noFill/>
                </a:ln>
                <a:effectLst/>
              </a:rPr>
              <a:t>(school is not a</a:t>
            </a:r>
            <a:r>
              <a:rPr kumimoji="0" lang="en-GB" altLang="en-US" sz="2000" b="1" i="0" u="none" strike="noStrike" cap="none" normalizeH="0" dirty="0" smtClean="0">
                <a:ln>
                  <a:noFill/>
                </a:ln>
                <a:effectLst/>
              </a:rPr>
              <a:t> brass </a:t>
            </a:r>
            <a:r>
              <a:rPr lang="en-GB" altLang="en-US" sz="2000" b="1" dirty="0"/>
              <a:t>b</a:t>
            </a:r>
            <a:r>
              <a:rPr kumimoji="0" lang="en-GB" altLang="en-US" sz="2000" b="1" i="0" u="none" strike="noStrike" cap="none" normalizeH="0" dirty="0" smtClean="0">
                <a:ln>
                  <a:noFill/>
                </a:ln>
                <a:effectLst/>
              </a:rPr>
              <a:t>and or place of worship)</a:t>
            </a:r>
          </a:p>
          <a:p>
            <a:pPr algn="ctr"/>
            <a:endParaRPr kumimoji="0" lang="en-GB" altLang="en-US" sz="2000" b="1" i="0" u="none" strike="noStrike" cap="none" normalizeH="0" baseline="0" dirty="0" smtClean="0">
              <a:ln>
                <a:noFill/>
              </a:ln>
              <a:effectLst/>
            </a:endParaRPr>
          </a:p>
          <a:p>
            <a:pPr marL="342900" indent="-342900">
              <a:buFont typeface="Arial" pitchFamily="34" charset="0"/>
              <a:buChar char="•"/>
            </a:pPr>
            <a:r>
              <a:rPr lang="en-GB" altLang="en-US" sz="1400" b="1" dirty="0">
                <a:hlinkClick r:id="rId4"/>
              </a:rPr>
              <a:t>https://</a:t>
            </a:r>
            <a:r>
              <a:rPr lang="en-GB" altLang="en-US" sz="1400" b="1" dirty="0" smtClean="0">
                <a:hlinkClick r:id="rId4"/>
              </a:rPr>
              <a:t>www.gov.uk/government/publications/actions-for-schools-during-the-coronavirus-outbreak/guidance-for-full-opening-schools</a:t>
            </a:r>
            <a:r>
              <a:rPr lang="en-GB" altLang="en-US" sz="1400" b="1" dirty="0" smtClean="0"/>
              <a:t> </a:t>
            </a:r>
          </a:p>
          <a:p>
            <a:pPr marL="342900" indent="-342900">
              <a:buFont typeface="Arial" pitchFamily="34" charset="0"/>
              <a:buChar char="•"/>
            </a:pPr>
            <a:r>
              <a:rPr lang="en-GB" altLang="en-US" sz="1400" b="1" dirty="0">
                <a:hlinkClick r:id="rId5"/>
              </a:rPr>
              <a:t>https://www.bradfordmusiconline.co.uk/site/schools/covid-19-risk-assessments</a:t>
            </a:r>
            <a:r>
              <a:rPr lang="en-GB" altLang="en-US" sz="1400" b="1" dirty="0" smtClean="0">
                <a:hlinkClick r:id="rId5"/>
              </a:rPr>
              <a:t>/</a:t>
            </a:r>
            <a:r>
              <a:rPr lang="en-GB" altLang="en-US" sz="1400" b="1" dirty="0" smtClean="0"/>
              <a:t> </a:t>
            </a:r>
          </a:p>
          <a:p>
            <a:pPr marL="342900" indent="-342900">
              <a:buFont typeface="Arial" pitchFamily="34" charset="0"/>
              <a:buChar char="•"/>
            </a:pPr>
            <a:r>
              <a:rPr kumimoji="0" lang="en-GB" altLang="en-US" sz="1400" b="1" i="0" u="none" strike="noStrike" cap="none" normalizeH="0" baseline="0" dirty="0" smtClean="0">
                <a:ln>
                  <a:noFill/>
                </a:ln>
                <a:effectLst/>
              </a:rPr>
              <a:t>Additional support</a:t>
            </a:r>
            <a:r>
              <a:rPr kumimoji="0" lang="en-GB" altLang="en-US" sz="1400" b="1" i="0" u="none" strike="noStrike" cap="none" normalizeH="0" dirty="0" smtClean="0">
                <a:ln>
                  <a:noFill/>
                </a:ln>
                <a:effectLst/>
              </a:rPr>
              <a:t> information for Out of Hours </a:t>
            </a:r>
            <a:r>
              <a:rPr lang="en-GB" altLang="en-US" sz="1400" b="1" dirty="0"/>
              <a:t>S</a:t>
            </a:r>
            <a:r>
              <a:rPr kumimoji="0" lang="en-GB" altLang="en-US" sz="1400" b="1" i="0" u="none" strike="noStrike" cap="none" normalizeH="0" dirty="0" smtClean="0">
                <a:ln>
                  <a:noFill/>
                </a:ln>
                <a:effectLst/>
              </a:rPr>
              <a:t>chool </a:t>
            </a:r>
            <a:r>
              <a:rPr lang="en-GB" altLang="en-US" sz="1400" b="1" dirty="0"/>
              <a:t>P</a:t>
            </a:r>
            <a:r>
              <a:rPr kumimoji="0" lang="en-GB" altLang="en-US" sz="1400" b="1" i="0" u="none" strike="noStrike" cap="none" normalizeH="0" dirty="0" smtClean="0">
                <a:ln>
                  <a:noFill/>
                </a:ln>
                <a:effectLst/>
              </a:rPr>
              <a:t>rovision and from the Department for Culture, Media and Sports – see above for links</a:t>
            </a:r>
            <a:endParaRPr kumimoji="0" lang="en-GB" altLang="en-US" sz="1400" b="1" i="0" u="none" strike="noStrike" cap="none" normalizeH="0" baseline="0" dirty="0" smtClean="0">
              <a:ln>
                <a:noFill/>
              </a:ln>
              <a:effectLst/>
            </a:endParaRPr>
          </a:p>
          <a:p>
            <a:pPr marL="571500" indent="-571500">
              <a:buFont typeface="Arial" pitchFamily="34" charset="0"/>
              <a:buChar char="•"/>
            </a:pPr>
            <a:endParaRPr kumimoji="0" lang="en-GB" altLang="en-US" sz="2400" b="1" i="0" u="none" strike="noStrike" cap="none" normalizeH="0" dirty="0" smtClean="0">
              <a:ln>
                <a:noFill/>
              </a:ln>
              <a:effectLst/>
            </a:endParaRPr>
          </a:p>
          <a:p>
            <a:pPr marL="571500" indent="-571500">
              <a:buFont typeface="Arial" pitchFamily="34" charset="0"/>
              <a:buChar char="•"/>
            </a:pPr>
            <a:endParaRPr kumimoji="0" lang="en-GB" altLang="en-US" sz="3600" b="1" i="0" u="none" strike="noStrike" cap="none" normalizeH="0" baseline="0" dirty="0">
              <a:ln>
                <a:noFill/>
              </a:ln>
              <a:solidFill>
                <a:srgbClr val="FF0000"/>
              </a:solidFill>
              <a:effectLst/>
            </a:endParaRPr>
          </a:p>
          <a:p>
            <a:pPr marL="285750" indent="-285750">
              <a:buFont typeface="Wingdings" pitchFamily="2" charset="2"/>
              <a:buChar char="v"/>
            </a:pPr>
            <a:endParaRPr kumimoji="0" lang="en-GB" altLang="en-US" b="0" i="0" u="none" strike="noStrike" cap="none" normalizeH="0" baseline="0" dirty="0" smtClean="0">
              <a:ln>
                <a:noFill/>
              </a:ln>
              <a:solidFill>
                <a:srgbClr val="0070C0"/>
              </a:solidFill>
              <a:effectLst/>
            </a:endParaRPr>
          </a:p>
        </p:txBody>
      </p:sp>
      <p:pic>
        <p:nvPicPr>
          <p:cNvPr id="9"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29670" y="5877272"/>
            <a:ext cx="3810000" cy="29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6459545"/>
      </p:ext>
    </p:extLst>
  </p:cSld>
  <p:clrMapOvr>
    <a:masterClrMapping/>
  </p:clrMapOvr>
  <mc:AlternateContent xmlns:mc="http://schemas.openxmlformats.org/markup-compatibility/2006" xmlns:p14="http://schemas.microsoft.com/office/powerpoint/2010/main">
    <mc:Choice Requires="p14">
      <p:transition p14:dur="0" advTm="12789"/>
    </mc:Choice>
    <mc:Fallback xmlns="">
      <p:transition advTm="12789"/>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286557" y="28844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8" name="Picture 2" descr="Tiles - solid colours - black writ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308" y="-194636"/>
            <a:ext cx="2520280" cy="170129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5095" y="326286"/>
            <a:ext cx="2382088" cy="659448"/>
          </a:xfrm>
          <a:prstGeom prst="rect">
            <a:avLst/>
          </a:prstGeom>
        </p:spPr>
      </p:pic>
      <p:sp>
        <p:nvSpPr>
          <p:cNvPr id="10" name="Rectangle 3"/>
          <p:cNvSpPr>
            <a:spLocks noChangeArrowheads="1"/>
          </p:cNvSpPr>
          <p:nvPr/>
        </p:nvSpPr>
        <p:spPr bwMode="auto">
          <a:xfrm>
            <a:off x="529900" y="1505984"/>
            <a:ext cx="8009540" cy="4216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GB" sz="1600" b="1" dirty="0"/>
              <a:t>Peripatetic teachers</a:t>
            </a:r>
          </a:p>
          <a:p>
            <a:endParaRPr lang="en-GB" sz="1600" dirty="0" smtClean="0"/>
          </a:p>
          <a:p>
            <a:r>
              <a:rPr lang="en-GB" sz="1600" b="1" dirty="0" smtClean="0">
                <a:solidFill>
                  <a:srgbClr val="00B050"/>
                </a:solidFill>
              </a:rPr>
              <a:t>Schools </a:t>
            </a:r>
            <a:r>
              <a:rPr lang="en-GB" sz="1600" b="1" dirty="0">
                <a:solidFill>
                  <a:srgbClr val="00B050"/>
                </a:solidFill>
              </a:rPr>
              <a:t>can continue to engage peripatetic teachers during this period, including staff from music education hubs</a:t>
            </a:r>
            <a:r>
              <a:rPr lang="en-GB" sz="1600" b="1" dirty="0" smtClean="0">
                <a:solidFill>
                  <a:srgbClr val="00B050"/>
                </a:solidFill>
              </a:rPr>
              <a:t>.  </a:t>
            </a:r>
          </a:p>
          <a:p>
            <a:pPr algn="ctr"/>
            <a:r>
              <a:rPr lang="en-GB" sz="1600" b="1" dirty="0">
                <a:solidFill>
                  <a:srgbClr val="FF0000"/>
                </a:solidFill>
              </a:rPr>
              <a:t>(</a:t>
            </a:r>
            <a:r>
              <a:rPr lang="en-GB" sz="1600" b="1" dirty="0" smtClean="0">
                <a:solidFill>
                  <a:srgbClr val="FF0000"/>
                </a:solidFill>
              </a:rPr>
              <a:t>PLEASE REMEMBER PERI STAFF ARE NOT IN YOUR BUBBLE!!!!)</a:t>
            </a:r>
          </a:p>
          <a:p>
            <a:endParaRPr lang="en-GB" sz="1600" dirty="0"/>
          </a:p>
          <a:p>
            <a:r>
              <a:rPr lang="en-GB" sz="1600" dirty="0"/>
              <a:t>Peripatetic teachers can move between schools, for instance, but you should consider how to minimise the number of visitors where possible. They will be expected to comply with arrangements for managing and minimising risk, including taking particular care to maintain distance from other staff and pupils. To minimise the numbers of temporary staff entering the premises, and secure best value, you could consider using longer assignments with peripatetic teachers and agree a minimum number of hours across the academic </a:t>
            </a:r>
            <a:r>
              <a:rPr lang="en-GB" sz="1600" dirty="0" smtClean="0"/>
              <a:t>year </a:t>
            </a:r>
            <a:r>
              <a:rPr lang="en-GB" sz="1600" i="1" dirty="0" smtClean="0"/>
              <a:t>(covered by MAS SLA’s)</a:t>
            </a:r>
            <a:endParaRPr lang="en-GB" sz="1600" i="1" dirty="0"/>
          </a:p>
          <a:p>
            <a:endParaRPr lang="en-GB" sz="1600" dirty="0"/>
          </a:p>
          <a:p>
            <a:pPr algn="just"/>
            <a:endParaRPr kumimoji="0" lang="en-GB" altLang="en-US" sz="1100" b="1" i="0" u="none" strike="noStrike" cap="none" normalizeH="0" baseline="0" dirty="0" smtClean="0">
              <a:ln>
                <a:noFill/>
              </a:ln>
              <a:effectLst/>
            </a:endParaRPr>
          </a:p>
          <a:p>
            <a:pPr algn="just"/>
            <a:r>
              <a:rPr kumimoji="0" lang="en-GB" altLang="en-US" sz="1100" b="1" i="0" u="none" strike="noStrike" cap="none" normalizeH="0" dirty="0" smtClean="0">
                <a:ln>
                  <a:noFill/>
                </a:ln>
                <a:effectLst/>
              </a:rPr>
              <a:t>Continued…..</a:t>
            </a:r>
          </a:p>
          <a:p>
            <a:pPr marL="571500" indent="-571500" algn="just">
              <a:buFont typeface="Arial" pitchFamily="34" charset="0"/>
              <a:buChar char="•"/>
            </a:pPr>
            <a:endParaRPr kumimoji="0" lang="en-GB" altLang="en-US" sz="1100" b="1" i="0" u="none" strike="noStrike" cap="none" normalizeH="0" baseline="0" dirty="0">
              <a:ln>
                <a:noFill/>
              </a:ln>
              <a:solidFill>
                <a:srgbClr val="FF0000"/>
              </a:solidFill>
              <a:effectLst/>
            </a:endParaRPr>
          </a:p>
          <a:p>
            <a:pPr marL="285750" indent="-285750" algn="just">
              <a:buFont typeface="Wingdings" pitchFamily="2" charset="2"/>
              <a:buChar char="v"/>
            </a:pPr>
            <a:endParaRPr kumimoji="0" lang="en-GB" altLang="en-US" sz="1100" b="0" i="0" u="none" strike="noStrike" cap="none" normalizeH="0" baseline="0" dirty="0" smtClean="0">
              <a:ln>
                <a:noFill/>
              </a:ln>
              <a:solidFill>
                <a:srgbClr val="0070C0"/>
              </a:solidFill>
              <a:effectLst/>
            </a:endParaRPr>
          </a:p>
        </p:txBody>
      </p:sp>
      <p:pic>
        <p:nvPicPr>
          <p:cNvPr id="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9670" y="5877272"/>
            <a:ext cx="3810000" cy="29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7545504"/>
      </p:ext>
    </p:extLst>
  </p:cSld>
  <p:clrMapOvr>
    <a:masterClrMapping/>
  </p:clrMapOvr>
  <mc:AlternateContent xmlns:mc="http://schemas.openxmlformats.org/markup-compatibility/2006" xmlns:p14="http://schemas.microsoft.com/office/powerpoint/2010/main">
    <mc:Choice Requires="p14">
      <p:transition p14:dur="0" advTm="12789"/>
    </mc:Choice>
    <mc:Fallback xmlns="">
      <p:transition advTm="12789"/>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286557" y="28844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8" name="Picture 2" descr="Tiles - solid colours - black writ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308" y="-194636"/>
            <a:ext cx="2520280" cy="170129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5095" y="326286"/>
            <a:ext cx="2382088" cy="659448"/>
          </a:xfrm>
          <a:prstGeom prst="rect">
            <a:avLst/>
          </a:prstGeom>
        </p:spPr>
      </p:pic>
      <p:sp>
        <p:nvSpPr>
          <p:cNvPr id="10" name="Rectangle 3"/>
          <p:cNvSpPr>
            <a:spLocks noChangeArrowheads="1"/>
          </p:cNvSpPr>
          <p:nvPr/>
        </p:nvSpPr>
        <p:spPr bwMode="auto">
          <a:xfrm>
            <a:off x="529900" y="587090"/>
            <a:ext cx="800954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endParaRPr lang="en-GB" sz="1600" dirty="0" smtClean="0"/>
          </a:p>
          <a:p>
            <a:endParaRPr lang="en-GB" sz="1600" dirty="0"/>
          </a:p>
          <a:p>
            <a:endParaRPr lang="en-GB" sz="1600" dirty="0" smtClean="0"/>
          </a:p>
          <a:p>
            <a:r>
              <a:rPr lang="en-GB" sz="1600" dirty="0" smtClean="0"/>
              <a:t>……continued</a:t>
            </a:r>
          </a:p>
          <a:p>
            <a:endParaRPr lang="en-GB" sz="1600" dirty="0"/>
          </a:p>
          <a:p>
            <a:r>
              <a:rPr lang="en-GB" sz="1600" dirty="0" smtClean="0"/>
              <a:t>If </a:t>
            </a:r>
            <a:r>
              <a:rPr lang="en-GB" sz="1600" dirty="0"/>
              <a:t>a teacher is operating on a peripatetic basis, and operating across multiple groups or individuals, it is important that they do not attend a lesson if they are unwell or are having any symptoms associated with coronavirus (COVID-19) such as fever, a new and sustained cough, loss of sense of taste or smell. In addition, they should:</a:t>
            </a:r>
          </a:p>
          <a:p>
            <a:pPr marL="285750" indent="-285750">
              <a:buFont typeface="Arial" pitchFamily="34" charset="0"/>
              <a:buChar char="•"/>
            </a:pPr>
            <a:r>
              <a:rPr lang="en-GB" sz="1600" dirty="0"/>
              <a:t>Maintain distancing requirements with each group they teach, where appropriate.</a:t>
            </a:r>
          </a:p>
          <a:p>
            <a:pPr marL="285750" indent="-285750">
              <a:buFont typeface="Arial" pitchFamily="34" charset="0"/>
              <a:buChar char="•"/>
            </a:pPr>
            <a:r>
              <a:rPr lang="en-GB" sz="1600" dirty="0"/>
              <a:t>Avoid situations where distancing requirements are broken; for an example demonstrating partnering work in </a:t>
            </a:r>
            <a:r>
              <a:rPr lang="en-GB" sz="1600" dirty="0" smtClean="0"/>
              <a:t>dancing </a:t>
            </a:r>
            <a:r>
              <a:rPr lang="en-GB" sz="1600" i="1" dirty="0" smtClean="0"/>
              <a:t>(in terms of music – breaking bubbles, paired work, sharing instruments)</a:t>
            </a:r>
            <a:endParaRPr lang="en-GB" sz="1600" i="1" dirty="0"/>
          </a:p>
          <a:p>
            <a:pPr marL="285750" indent="-285750">
              <a:buFont typeface="Arial" pitchFamily="34" charset="0"/>
              <a:buChar char="•"/>
            </a:pPr>
            <a:r>
              <a:rPr lang="en-GB" sz="1600" dirty="0"/>
              <a:t>Make efforts to reduce the number of groups taught and locations worked in, to reduce the number of contacts made.</a:t>
            </a:r>
          </a:p>
          <a:p>
            <a:endParaRPr lang="en-GB" sz="1600" dirty="0" smtClean="0"/>
          </a:p>
          <a:p>
            <a:r>
              <a:rPr lang="en-GB" sz="1600" dirty="0" smtClean="0"/>
              <a:t>Further </a:t>
            </a:r>
            <a:r>
              <a:rPr lang="en-GB" sz="1600" dirty="0"/>
              <a:t>information on the music education hubs, including contact details for local hubs, can be found at </a:t>
            </a:r>
            <a:r>
              <a:rPr lang="en-GB" sz="1600" dirty="0">
                <a:hlinkClick r:id="rId4"/>
              </a:rPr>
              <a:t>music education hub</a:t>
            </a:r>
            <a:r>
              <a:rPr lang="en-GB" sz="1600" dirty="0"/>
              <a:t>, published by the Arts Council England.</a:t>
            </a:r>
            <a:endParaRPr kumimoji="0" lang="en-GB" altLang="en-US" sz="1600" b="1" i="0" u="none" strike="noStrike" cap="none" normalizeH="0" baseline="0" dirty="0" smtClean="0">
              <a:ln>
                <a:noFill/>
              </a:ln>
              <a:solidFill>
                <a:srgbClr val="FF0000"/>
              </a:solidFill>
              <a:effectLst/>
            </a:endParaRPr>
          </a:p>
          <a:p>
            <a:endParaRPr kumimoji="0" lang="en-GB" altLang="en-US" sz="1600" b="1" i="0" u="none" strike="noStrike" cap="none" normalizeH="0" baseline="0" dirty="0" smtClean="0">
              <a:ln>
                <a:noFill/>
              </a:ln>
              <a:effectLst/>
            </a:endParaRPr>
          </a:p>
          <a:p>
            <a:pPr marL="571500" indent="-571500">
              <a:buFont typeface="Arial" pitchFamily="34" charset="0"/>
              <a:buChar char="•"/>
            </a:pPr>
            <a:endParaRPr kumimoji="0" lang="en-GB" altLang="en-US" sz="1600" b="1" i="0" u="none" strike="noStrike" cap="none" normalizeH="0" dirty="0" smtClean="0">
              <a:ln>
                <a:noFill/>
              </a:ln>
              <a:effectLst/>
            </a:endParaRPr>
          </a:p>
          <a:p>
            <a:pPr marL="571500" indent="-571500">
              <a:buFont typeface="Arial" pitchFamily="34" charset="0"/>
              <a:buChar char="•"/>
            </a:pPr>
            <a:endParaRPr kumimoji="0" lang="en-GB" altLang="en-US" sz="1600" b="1" i="0" u="none" strike="noStrike" cap="none" normalizeH="0" baseline="0" dirty="0">
              <a:ln>
                <a:noFill/>
              </a:ln>
              <a:solidFill>
                <a:srgbClr val="FF0000"/>
              </a:solidFill>
              <a:effectLst/>
            </a:endParaRPr>
          </a:p>
          <a:p>
            <a:pPr marL="285750" indent="-285750">
              <a:buFont typeface="Wingdings" pitchFamily="2" charset="2"/>
              <a:buChar char="v"/>
            </a:pPr>
            <a:endParaRPr kumimoji="0" lang="en-GB" altLang="en-US" sz="1600" b="0" i="0" u="none" strike="noStrike" cap="none" normalizeH="0" baseline="0" dirty="0" smtClean="0">
              <a:ln>
                <a:noFill/>
              </a:ln>
              <a:solidFill>
                <a:srgbClr val="0070C0"/>
              </a:solidFill>
              <a:effectLst/>
            </a:endParaRPr>
          </a:p>
        </p:txBody>
      </p:sp>
      <p:pic>
        <p:nvPicPr>
          <p:cNvPr id="9"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29670" y="5877272"/>
            <a:ext cx="3810000" cy="29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06847943"/>
      </p:ext>
    </p:extLst>
  </p:cSld>
  <p:clrMapOvr>
    <a:masterClrMapping/>
  </p:clrMapOvr>
  <mc:AlternateContent xmlns:mc="http://schemas.openxmlformats.org/markup-compatibility/2006" xmlns:p14="http://schemas.microsoft.com/office/powerpoint/2010/main">
    <mc:Choice Requires="p14">
      <p:transition p14:dur="0" advTm="12789"/>
    </mc:Choice>
    <mc:Fallback xmlns="">
      <p:transition advTm="12789"/>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286557" y="28844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8" name="Picture 2" descr="Tiles - solid colours - black writ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308" y="-194636"/>
            <a:ext cx="2520280" cy="170129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5095" y="326286"/>
            <a:ext cx="2382088" cy="659448"/>
          </a:xfrm>
          <a:prstGeom prst="rect">
            <a:avLst/>
          </a:prstGeom>
        </p:spPr>
      </p:pic>
      <p:sp>
        <p:nvSpPr>
          <p:cNvPr id="10" name="Rectangle 3"/>
          <p:cNvSpPr>
            <a:spLocks noChangeArrowheads="1"/>
          </p:cNvSpPr>
          <p:nvPr/>
        </p:nvSpPr>
        <p:spPr bwMode="auto">
          <a:xfrm>
            <a:off x="529900" y="1571973"/>
            <a:ext cx="8009540"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GB" sz="1600" b="1" dirty="0" smtClean="0"/>
              <a:t>Music </a:t>
            </a:r>
            <a:r>
              <a:rPr lang="en-GB" sz="1600" b="1" dirty="0"/>
              <a:t>teaching in schools and colleges, including singing, and playing wind and brass instruments in </a:t>
            </a:r>
            <a:r>
              <a:rPr lang="en-GB" sz="1600" b="1" dirty="0" smtClean="0"/>
              <a:t>groups</a:t>
            </a:r>
          </a:p>
          <a:p>
            <a:endParaRPr lang="en-GB" sz="1600" b="1" dirty="0"/>
          </a:p>
          <a:p>
            <a:r>
              <a:rPr lang="en-GB" sz="1600" dirty="0"/>
              <a:t>When planning music provision for the next academic year, schools should consider additional specific safety measures. </a:t>
            </a:r>
            <a:r>
              <a:rPr lang="en-GB" sz="1600" dirty="0">
                <a:solidFill>
                  <a:srgbClr val="00B050"/>
                </a:solidFill>
              </a:rPr>
              <a:t>Although singing and playing wind and brass instruments do not currently appear to represent a significantly higher risk than routine speaking and breathing at the same volume, </a:t>
            </a:r>
            <a:r>
              <a:rPr lang="en-GB" sz="1600" dirty="0">
                <a:solidFill>
                  <a:srgbClr val="FF0000"/>
                </a:solidFill>
              </a:rPr>
              <a:t>there is now some evidence that additional risk can build from aerosol transmission with volume and with the combined numbers of individuals within a confined space. </a:t>
            </a:r>
            <a:r>
              <a:rPr lang="en-GB" sz="1600" dirty="0">
                <a:solidFill>
                  <a:srgbClr val="00B050"/>
                </a:solidFill>
              </a:rPr>
              <a:t>This is particularly evident for singing and shouting, but with appropriate safety mitigation and consideration, singing, wind and brass teaching can still take place. </a:t>
            </a:r>
            <a:r>
              <a:rPr lang="en-GB" sz="1600" dirty="0"/>
              <a:t>Measures to take follow in the next sections.</a:t>
            </a:r>
          </a:p>
          <a:p>
            <a:pPr marL="571500" indent="-571500">
              <a:buFont typeface="Arial" pitchFamily="34" charset="0"/>
              <a:buChar char="•"/>
            </a:pPr>
            <a:endParaRPr kumimoji="0" lang="en-GB" altLang="en-US" sz="1600" b="1" i="0" u="none" strike="noStrike" cap="none" normalizeH="0" dirty="0" smtClean="0">
              <a:ln>
                <a:noFill/>
              </a:ln>
              <a:effectLst/>
            </a:endParaRPr>
          </a:p>
          <a:p>
            <a:pPr marL="571500" indent="-571500">
              <a:buFont typeface="Arial" pitchFamily="34" charset="0"/>
              <a:buChar char="•"/>
            </a:pPr>
            <a:endParaRPr kumimoji="0" lang="en-GB" altLang="en-US" sz="1600" b="1" i="0" u="none" strike="noStrike" cap="none" normalizeH="0" baseline="0" dirty="0">
              <a:ln>
                <a:noFill/>
              </a:ln>
              <a:solidFill>
                <a:srgbClr val="FF0000"/>
              </a:solidFill>
              <a:effectLst/>
            </a:endParaRPr>
          </a:p>
          <a:p>
            <a:pPr marL="285750" indent="-285750">
              <a:buFont typeface="Wingdings" pitchFamily="2" charset="2"/>
              <a:buChar char="v"/>
            </a:pPr>
            <a:endParaRPr kumimoji="0" lang="en-GB" altLang="en-US" sz="1600" b="0" i="0" u="none" strike="noStrike" cap="none" normalizeH="0" baseline="0" dirty="0" smtClean="0">
              <a:ln>
                <a:noFill/>
              </a:ln>
              <a:solidFill>
                <a:srgbClr val="0070C0"/>
              </a:solidFill>
              <a:effectLst/>
            </a:endParaRPr>
          </a:p>
        </p:txBody>
      </p:sp>
      <p:pic>
        <p:nvPicPr>
          <p:cNvPr id="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9670" y="5877272"/>
            <a:ext cx="3810000" cy="29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3352404"/>
      </p:ext>
    </p:extLst>
  </p:cSld>
  <p:clrMapOvr>
    <a:masterClrMapping/>
  </p:clrMapOvr>
  <mc:AlternateContent xmlns:mc="http://schemas.openxmlformats.org/markup-compatibility/2006" xmlns:p14="http://schemas.microsoft.com/office/powerpoint/2010/main">
    <mc:Choice Requires="p14">
      <p:transition p14:dur="0" advTm="12789"/>
    </mc:Choice>
    <mc:Fallback xmlns="">
      <p:transition advTm="12789"/>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286557" y="28844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8" name="Picture 2" descr="Tiles - solid colours - black writ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308" y="-194636"/>
            <a:ext cx="2520280" cy="170129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5095" y="326286"/>
            <a:ext cx="2382088" cy="659448"/>
          </a:xfrm>
          <a:prstGeom prst="rect">
            <a:avLst/>
          </a:prstGeom>
        </p:spPr>
      </p:pic>
      <p:sp>
        <p:nvSpPr>
          <p:cNvPr id="10" name="Rectangle 3"/>
          <p:cNvSpPr>
            <a:spLocks noChangeArrowheads="1"/>
          </p:cNvSpPr>
          <p:nvPr/>
        </p:nvSpPr>
        <p:spPr bwMode="auto">
          <a:xfrm>
            <a:off x="529900" y="1941307"/>
            <a:ext cx="8009540"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571500" indent="-571500">
              <a:buFont typeface="Arial" pitchFamily="34" charset="0"/>
              <a:buChar char="•"/>
            </a:pPr>
            <a:r>
              <a:rPr kumimoji="0" lang="en-GB" altLang="en-US" sz="1600" b="1" i="0" u="none" strike="noStrike" cap="none" normalizeH="0" dirty="0" smtClean="0">
                <a:ln>
                  <a:noFill/>
                </a:ln>
                <a:effectLst/>
              </a:rPr>
              <a:t>Playing outdoors </a:t>
            </a:r>
            <a:r>
              <a:rPr kumimoji="0" lang="en-GB" altLang="en-US" sz="1600" i="0" u="none" strike="noStrike" cap="none" normalizeH="0" dirty="0" smtClean="0">
                <a:ln>
                  <a:noFill/>
                </a:ln>
                <a:effectLst/>
              </a:rPr>
              <a:t>– wind/brass/singin</a:t>
            </a:r>
            <a:r>
              <a:rPr lang="en-GB" altLang="en-US" sz="1600" dirty="0" smtClean="0"/>
              <a:t>g outdoors where possible. If indoors limit numbers in relation to space  (see RA max group of 15)</a:t>
            </a:r>
          </a:p>
          <a:p>
            <a:pPr marL="571500" indent="-571500">
              <a:buFont typeface="Arial" pitchFamily="34" charset="0"/>
              <a:buChar char="•"/>
            </a:pPr>
            <a:r>
              <a:rPr kumimoji="0" lang="en-GB" altLang="en-US" sz="1600" b="1" i="0" u="none" strike="noStrike" cap="none" normalizeH="0" dirty="0" smtClean="0">
                <a:ln>
                  <a:noFill/>
                </a:ln>
                <a:effectLst/>
              </a:rPr>
              <a:t>Playing indoors </a:t>
            </a:r>
            <a:r>
              <a:rPr kumimoji="0" lang="en-GB" altLang="en-US" sz="1600" i="0" u="none" strike="noStrike" cap="none" normalizeH="0" dirty="0" smtClean="0">
                <a:ln>
                  <a:noFill/>
                </a:ln>
                <a:effectLst/>
              </a:rPr>
              <a:t>– use room with as much space as possible (hall, high ceilings), good </a:t>
            </a:r>
            <a:r>
              <a:rPr kumimoji="0" lang="en-GB" altLang="en-US" sz="1600" i="0" u="none" strike="noStrike" cap="none" normalizeH="0" dirty="0" smtClean="0">
                <a:ln>
                  <a:noFill/>
                </a:ln>
                <a:effectLst/>
              </a:rPr>
              <a:t>ventilation – be careful with air conditioning units (air recirculated or new air flow?)</a:t>
            </a:r>
            <a:endParaRPr kumimoji="0" lang="en-GB" altLang="en-US" sz="1600" i="0" u="none" strike="noStrike" cap="none" normalizeH="0" dirty="0" smtClean="0">
              <a:ln>
                <a:noFill/>
              </a:ln>
              <a:effectLst/>
            </a:endParaRPr>
          </a:p>
          <a:p>
            <a:pPr marL="571500" indent="-571500">
              <a:buFont typeface="Arial" pitchFamily="34" charset="0"/>
              <a:buChar char="•"/>
            </a:pPr>
            <a:r>
              <a:rPr lang="en-GB" altLang="en-US" sz="1600" b="1" dirty="0" smtClean="0"/>
              <a:t>Singing, wind and brass</a:t>
            </a:r>
            <a:r>
              <a:rPr lang="en-GB" altLang="en-US" sz="1600" dirty="0" smtClean="0"/>
              <a:t> – Not in larger groups (choirs, assemblies ensembles).  Must be socially distanced. Good natural airflow (</a:t>
            </a:r>
            <a:r>
              <a:rPr lang="en-GB" altLang="en-US" sz="1600" dirty="0" smtClean="0">
                <a:solidFill>
                  <a:srgbClr val="FF0000"/>
                </a:solidFill>
              </a:rPr>
              <a:t>10l/s/person </a:t>
            </a:r>
            <a:r>
              <a:rPr lang="en-GB" altLang="en-US" sz="1600" dirty="0" smtClean="0"/>
              <a:t>including audiences) .  Consider back to back or side to side positions. No sharing of instruments</a:t>
            </a:r>
            <a:endParaRPr kumimoji="0" lang="en-GB" altLang="en-US" sz="1600" b="1" i="0" u="none" strike="noStrike" cap="none" normalizeH="0" dirty="0" smtClean="0">
              <a:ln>
                <a:noFill/>
              </a:ln>
              <a:effectLst/>
            </a:endParaRPr>
          </a:p>
          <a:p>
            <a:pPr marL="571500" indent="-571500">
              <a:buFont typeface="Arial" pitchFamily="34" charset="0"/>
              <a:buChar char="•"/>
            </a:pPr>
            <a:endParaRPr kumimoji="0" lang="en-GB" altLang="en-US" sz="1600" b="1" i="0" u="none" strike="noStrike" cap="none" normalizeH="0" baseline="0" dirty="0">
              <a:ln>
                <a:noFill/>
              </a:ln>
              <a:solidFill>
                <a:srgbClr val="FF0000"/>
              </a:solidFill>
              <a:effectLst/>
            </a:endParaRPr>
          </a:p>
          <a:p>
            <a:pPr marL="285750" indent="-285750">
              <a:buFont typeface="Wingdings" pitchFamily="2" charset="2"/>
              <a:buChar char="v"/>
            </a:pPr>
            <a:endParaRPr kumimoji="0" lang="en-GB" altLang="en-US" sz="1600" b="0" i="0" u="none" strike="noStrike" cap="none" normalizeH="0" baseline="0" dirty="0" smtClean="0">
              <a:ln>
                <a:noFill/>
              </a:ln>
              <a:solidFill>
                <a:srgbClr val="0070C0"/>
              </a:solidFill>
              <a:effectLst/>
            </a:endParaRPr>
          </a:p>
        </p:txBody>
      </p:sp>
      <p:pic>
        <p:nvPicPr>
          <p:cNvPr id="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9670" y="5877272"/>
            <a:ext cx="3810000" cy="29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1809368"/>
      </p:ext>
    </p:extLst>
  </p:cSld>
  <p:clrMapOvr>
    <a:masterClrMapping/>
  </p:clrMapOvr>
  <mc:AlternateContent xmlns:mc="http://schemas.openxmlformats.org/markup-compatibility/2006" xmlns:p14="http://schemas.microsoft.com/office/powerpoint/2010/main">
    <mc:Choice Requires="p14">
      <p:transition p14:dur="0" advTm="12789"/>
    </mc:Choice>
    <mc:Fallback xmlns="">
      <p:transition advTm="12789"/>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286557" y="28844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8" name="Picture 2" descr="Tiles - solid colours - black writ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308" y="-194636"/>
            <a:ext cx="2520280" cy="170129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5095" y="326286"/>
            <a:ext cx="2382088" cy="659448"/>
          </a:xfrm>
          <a:prstGeom prst="rect">
            <a:avLst/>
          </a:prstGeom>
        </p:spPr>
      </p:pic>
      <p:sp>
        <p:nvSpPr>
          <p:cNvPr id="10" name="Rectangle 3"/>
          <p:cNvSpPr>
            <a:spLocks noChangeArrowheads="1"/>
          </p:cNvSpPr>
          <p:nvPr/>
        </p:nvSpPr>
        <p:spPr bwMode="auto">
          <a:xfrm>
            <a:off x="529900" y="17702"/>
            <a:ext cx="8009540" cy="6647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a:endParaRPr lang="en-GB" altLang="en-US" sz="3600" b="1" dirty="0" smtClean="0">
              <a:solidFill>
                <a:srgbClr val="FF0000"/>
              </a:solidFill>
              <a:ea typeface="Times New Roman" pitchFamily="18" charset="0"/>
            </a:endParaRPr>
          </a:p>
          <a:p>
            <a:pPr algn="ctr"/>
            <a:endParaRPr lang="en-GB" altLang="en-US" sz="3600" b="1" dirty="0" smtClean="0">
              <a:solidFill>
                <a:srgbClr val="FF0000"/>
              </a:solidFill>
              <a:ea typeface="Times New Roman" pitchFamily="18" charset="0"/>
            </a:endParaRPr>
          </a:p>
          <a:p>
            <a:pPr algn="ctr"/>
            <a:r>
              <a:rPr lang="en-GB" altLang="en-US" sz="3600" b="1" dirty="0" smtClean="0">
                <a:solidFill>
                  <a:srgbClr val="FF0000"/>
                </a:solidFill>
                <a:ea typeface="Times New Roman" pitchFamily="18" charset="0"/>
              </a:rPr>
              <a:t>Resources available</a:t>
            </a:r>
          </a:p>
          <a:p>
            <a:pPr algn="ctr"/>
            <a:r>
              <a:rPr lang="en-GB" altLang="en-US" sz="1200" b="1" i="1" dirty="0">
                <a:solidFill>
                  <a:srgbClr val="7030A0"/>
                </a:solidFill>
              </a:rPr>
              <a:t>““All pupils should have access to a quality arts education.  Music, dance and drama build confidence and help children live happier, more enriched lives, and discover the joy of expressing themselves”*</a:t>
            </a:r>
          </a:p>
          <a:p>
            <a:pPr algn="ctr"/>
            <a:r>
              <a:rPr lang="en-GB" altLang="en-US" sz="1200" b="1" dirty="0">
                <a:solidFill>
                  <a:srgbClr val="7030A0"/>
                </a:solidFill>
                <a:ea typeface="Times New Roman" pitchFamily="18" charset="0"/>
              </a:rPr>
              <a:t>*</a:t>
            </a:r>
            <a:r>
              <a:rPr lang="en-GB" altLang="en-US" sz="1200" b="1" dirty="0" err="1">
                <a:solidFill>
                  <a:srgbClr val="7030A0"/>
                </a:solidFill>
                <a:ea typeface="Times New Roman" pitchFamily="18" charset="0"/>
              </a:rPr>
              <a:t>DfE</a:t>
            </a:r>
            <a:r>
              <a:rPr lang="en-GB" altLang="en-US" sz="1200" b="1" dirty="0">
                <a:solidFill>
                  <a:srgbClr val="7030A0"/>
                </a:solidFill>
                <a:ea typeface="Times New Roman" pitchFamily="18" charset="0"/>
              </a:rPr>
              <a:t> Guidance for Full Opening of Schools</a:t>
            </a:r>
          </a:p>
          <a:p>
            <a:pPr algn="ctr"/>
            <a:endParaRPr lang="en-GB" altLang="en-US" sz="2000" b="1" dirty="0" smtClean="0">
              <a:solidFill>
                <a:srgbClr val="FF0000"/>
              </a:solidFill>
            </a:endParaRPr>
          </a:p>
          <a:p>
            <a:pPr marL="342900" indent="-342900">
              <a:buFont typeface="Arial" pitchFamily="34" charset="0"/>
              <a:buChar char="•"/>
            </a:pPr>
            <a:r>
              <a:rPr kumimoji="0" lang="en-GB" altLang="en-US" sz="2000" i="0" u="none" strike="noStrike" cap="none" normalizeH="0" baseline="0" dirty="0" smtClean="0">
                <a:ln>
                  <a:noFill/>
                </a:ln>
                <a:effectLst/>
              </a:rPr>
              <a:t>Activity risk assessments available</a:t>
            </a:r>
            <a:r>
              <a:rPr lang="en-GB" altLang="en-US" sz="2000" dirty="0" smtClean="0"/>
              <a:t> </a:t>
            </a:r>
            <a:r>
              <a:rPr lang="en-GB" altLang="en-US" sz="2000" dirty="0"/>
              <a:t>on </a:t>
            </a:r>
            <a:r>
              <a:rPr lang="en-GB" altLang="en-US" sz="2000" dirty="0">
                <a:solidFill>
                  <a:srgbClr val="FF0000"/>
                </a:solidFill>
                <a:hlinkClick r:id="rId4"/>
              </a:rPr>
              <a:t>https://www.bradfordmusiconline.co.uk/site/schools/covid-19-risk-assessments</a:t>
            </a:r>
            <a:r>
              <a:rPr lang="en-GB" altLang="en-US" sz="2000" dirty="0" smtClean="0">
                <a:solidFill>
                  <a:srgbClr val="FF0000"/>
                </a:solidFill>
                <a:hlinkClick r:id="rId4"/>
              </a:rPr>
              <a:t>/</a:t>
            </a:r>
            <a:r>
              <a:rPr lang="en-GB" altLang="en-US" sz="2000" dirty="0" smtClean="0">
                <a:solidFill>
                  <a:srgbClr val="FF0000"/>
                </a:solidFill>
              </a:rPr>
              <a:t> </a:t>
            </a:r>
            <a:r>
              <a:rPr lang="en-GB" altLang="en-US" sz="2000" dirty="0" smtClean="0"/>
              <a:t>(updated as </a:t>
            </a:r>
            <a:r>
              <a:rPr lang="en-GB" altLang="en-US" sz="2000" dirty="0" err="1" smtClean="0"/>
              <a:t>DfE</a:t>
            </a:r>
            <a:r>
              <a:rPr lang="en-GB" altLang="en-US" sz="2000" dirty="0" smtClean="0"/>
              <a:t> Guidance changes and with alerts to school)</a:t>
            </a:r>
          </a:p>
          <a:p>
            <a:pPr marL="342900" indent="-342900">
              <a:buFont typeface="Arial" pitchFamily="34" charset="0"/>
              <a:buChar char="•"/>
            </a:pPr>
            <a:r>
              <a:rPr kumimoji="0" lang="en-GB" altLang="en-US" sz="2000" i="0" u="none" strike="noStrike" cap="none" normalizeH="0" baseline="0" dirty="0" smtClean="0">
                <a:ln>
                  <a:noFill/>
                </a:ln>
                <a:effectLst/>
              </a:rPr>
              <a:t>Charanga online scheme (LA)</a:t>
            </a:r>
          </a:p>
          <a:p>
            <a:pPr marL="342900" indent="-342900">
              <a:buFont typeface="Arial" pitchFamily="34" charset="0"/>
              <a:buChar char="•"/>
            </a:pPr>
            <a:r>
              <a:rPr kumimoji="0" lang="en-GB" altLang="en-US" i="0" u="none" strike="noStrike" cap="none" normalizeH="0" baseline="0" dirty="0" smtClean="0">
                <a:ln>
                  <a:noFill/>
                </a:ln>
                <a:effectLst/>
              </a:rPr>
              <a:t>Sing Up Song of the Week (40% discount for membership)</a:t>
            </a:r>
          </a:p>
          <a:p>
            <a:pPr marL="342900" indent="-342900">
              <a:buFont typeface="Arial" pitchFamily="34" charset="0"/>
              <a:buChar char="•"/>
            </a:pPr>
            <a:r>
              <a:rPr lang="en-GB" altLang="en-US" dirty="0" smtClean="0"/>
              <a:t>Reductions on Out of the Ark Resources</a:t>
            </a:r>
            <a:endParaRPr kumimoji="0" lang="en-GB" altLang="en-US" i="0" u="none" strike="noStrike" cap="none" normalizeH="0" baseline="0" dirty="0" smtClean="0">
              <a:ln>
                <a:noFill/>
              </a:ln>
              <a:effectLst/>
            </a:endParaRPr>
          </a:p>
          <a:p>
            <a:pPr marL="571500" indent="-571500">
              <a:buFont typeface="Arial" pitchFamily="34" charset="0"/>
              <a:buChar char="•"/>
            </a:pPr>
            <a:endParaRPr kumimoji="0" lang="en-GB" altLang="en-US" sz="2400" b="1" i="0" u="none" strike="noStrike" cap="none" normalizeH="0" dirty="0" smtClean="0">
              <a:ln>
                <a:noFill/>
              </a:ln>
              <a:effectLst/>
            </a:endParaRPr>
          </a:p>
          <a:p>
            <a:pPr marL="571500" indent="-571500">
              <a:buFont typeface="Arial" pitchFamily="34" charset="0"/>
              <a:buChar char="•"/>
            </a:pPr>
            <a:endParaRPr lang="en-GB" altLang="en-US" sz="2400" b="1" dirty="0"/>
          </a:p>
          <a:p>
            <a:pPr algn="ctr"/>
            <a:r>
              <a:rPr kumimoji="0" lang="en-GB" altLang="en-US" sz="2400" b="1" i="0" u="none" strike="noStrike" cap="none" normalizeH="0" dirty="0" smtClean="0">
                <a:ln>
                  <a:noFill/>
                </a:ln>
                <a:effectLst/>
              </a:rPr>
              <a:t>Chat feedback</a:t>
            </a:r>
          </a:p>
          <a:p>
            <a:pPr marL="571500" indent="-571500">
              <a:buFont typeface="Arial" pitchFamily="34" charset="0"/>
              <a:buChar char="•"/>
            </a:pPr>
            <a:endParaRPr kumimoji="0" lang="en-GB" altLang="en-US" sz="3600" b="1" i="0" u="none" strike="noStrike" cap="none" normalizeH="0" baseline="0" dirty="0">
              <a:ln>
                <a:noFill/>
              </a:ln>
              <a:solidFill>
                <a:srgbClr val="FF0000"/>
              </a:solidFill>
              <a:effectLst/>
            </a:endParaRPr>
          </a:p>
          <a:p>
            <a:pPr marL="285750" indent="-285750">
              <a:buFont typeface="Wingdings" pitchFamily="2" charset="2"/>
              <a:buChar char="v"/>
            </a:pPr>
            <a:endParaRPr kumimoji="0" lang="en-GB" altLang="en-US" b="0" i="0" u="none" strike="noStrike" cap="none" normalizeH="0" baseline="0" dirty="0" smtClean="0">
              <a:ln>
                <a:noFill/>
              </a:ln>
              <a:solidFill>
                <a:srgbClr val="0070C0"/>
              </a:solidFill>
              <a:effectLst/>
            </a:endParaRPr>
          </a:p>
        </p:txBody>
      </p:sp>
      <p:pic>
        <p:nvPicPr>
          <p:cNvPr id="9"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29670" y="5877272"/>
            <a:ext cx="3810000" cy="29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2551072"/>
      </p:ext>
    </p:extLst>
  </p:cSld>
  <p:clrMapOvr>
    <a:masterClrMapping/>
  </p:clrMapOvr>
  <mc:AlternateContent xmlns:mc="http://schemas.openxmlformats.org/markup-compatibility/2006" xmlns:p14="http://schemas.microsoft.com/office/powerpoint/2010/main">
    <mc:Choice Requires="p14">
      <p:transition p14:dur="0" advTm="12789"/>
    </mc:Choice>
    <mc:Fallback xmlns="">
      <p:transition advTm="12789"/>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1716</TotalTime>
  <Words>1147</Words>
  <Application>Microsoft Office PowerPoint</Application>
  <PresentationFormat>On-screen Show (4:3)</PresentationFormat>
  <Paragraphs>97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CBMDC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White</dc:creator>
  <cp:lastModifiedBy>Carl White</cp:lastModifiedBy>
  <cp:revision>158</cp:revision>
  <cp:lastPrinted>2016-04-13T15:08:16Z</cp:lastPrinted>
  <dcterms:created xsi:type="dcterms:W3CDTF">2016-04-13T13:40:36Z</dcterms:created>
  <dcterms:modified xsi:type="dcterms:W3CDTF">2020-10-13T14:55:17Z</dcterms:modified>
</cp:coreProperties>
</file>