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308" r:id="rId3"/>
    <p:sldId id="321" r:id="rId4"/>
    <p:sldId id="317" r:id="rId5"/>
    <p:sldId id="318" r:id="rId6"/>
    <p:sldId id="319" r:id="rId7"/>
    <p:sldId id="322" r:id="rId8"/>
    <p:sldId id="289" r:id="rId9"/>
    <p:sldId id="314" r:id="rId10"/>
    <p:sldId id="315" r:id="rId11"/>
    <p:sldId id="323" r:id="rId12"/>
    <p:sldId id="292" r:id="rId13"/>
    <p:sldId id="306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Secondary Network Meeting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87676-AD9E-4C25-A7DA-2CE00D175D03}" type="datetimeFigureOut">
              <a:rPr lang="en-GB" smtClean="0"/>
              <a:t>05/06/2019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5C1AD-2DFC-414A-98B3-43040139FD1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66493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Secondary Network Meeting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AF691-A6AF-4338-B81F-6C68D7484F66}" type="datetimeFigureOut">
              <a:rPr lang="en-GB" smtClean="0"/>
              <a:t>05/06/2019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C62189-6F94-46C0-B269-1190EA6467C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351872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C62189-6F94-46C0-B269-1190EA6467C6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E01858B-4A04-470B-9DE5-69A2922CCFCF}" type="datetime1">
              <a:rPr lang="en-GB" smtClean="0"/>
              <a:t>05/06/2019</a:t>
            </a:fld>
            <a:endParaRPr lang="en-GB" dirty="0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dirty="0" smtClean="0"/>
              <a:t>Secondary Network Meeting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4102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CCAFB8-9ABA-43F2-8445-18737418861E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91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05/06/2019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7006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05/06/2019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7936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05/06/2019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830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05/06/2019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5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05/06/2019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169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05/06/2019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20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05/06/2019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796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05/06/2019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51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05/06/2019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4917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05/06/2019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87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8B70-53B1-4FF2-AB9C-0791ABB6F43B}" type="datetimeFigureOut">
              <a:rPr lang="en-GB" smtClean="0"/>
              <a:t>05/06/2019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09818-A798-42A2-A6C3-89A823BD5D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87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58B70-53B1-4FF2-AB9C-0791ABB6F43B}" type="datetimeFigureOut">
              <a:rPr lang="en-GB" smtClean="0"/>
              <a:t>05/06/2019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09818-A798-42A2-A6C3-89A823BD5D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896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usicmark.org.uk/wp-content/uploads/A-Music-Mark-Member-Consultation-Final-Paper.pdf" TargetMode="Externa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tmp"/><Relationship Id="rId5" Type="http://schemas.openxmlformats.org/officeDocument/2006/relationships/image" Target="../media/image10.tmp"/><Relationship Id="rId4" Type="http://schemas.openxmlformats.org/officeDocument/2006/relationships/image" Target="../media/image9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66788" y="3341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98062" y="2022071"/>
            <a:ext cx="8009540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en-GB" alt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Secondary Network Meeting</a:t>
            </a:r>
          </a:p>
          <a:p>
            <a:pPr algn="ctr"/>
            <a:r>
              <a:rPr lang="en-GB" altLang="en-US" b="1" dirty="0" smtClean="0">
                <a:solidFill>
                  <a:srgbClr val="FF0000"/>
                </a:solidFill>
                <a:ea typeface="Times New Roman" pitchFamily="18" charset="0"/>
              </a:rPr>
              <a:t>Tuesday 18</a:t>
            </a:r>
            <a:r>
              <a:rPr lang="en-GB" altLang="en-US" b="1" baseline="30000" dirty="0" smtClean="0">
                <a:solidFill>
                  <a:srgbClr val="FF0000"/>
                </a:solidFill>
                <a:ea typeface="Times New Roman" pitchFamily="18" charset="0"/>
              </a:rPr>
              <a:t>th</a:t>
            </a:r>
            <a:r>
              <a:rPr lang="en-GB" altLang="en-US" b="1" dirty="0" smtClean="0">
                <a:solidFill>
                  <a:srgbClr val="FF0000"/>
                </a:solidFill>
                <a:ea typeface="Times New Roman" pitchFamily="18" charset="0"/>
              </a:rPr>
              <a:t> June 2019</a:t>
            </a:r>
          </a:p>
          <a:p>
            <a:pPr algn="ctr"/>
            <a:endParaRPr kumimoji="0" lang="en-GB" altLang="en-US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r>
              <a:rPr lang="en-GB" altLang="en-US" b="1" dirty="0" smtClean="0">
                <a:solidFill>
                  <a:srgbClr val="0070C0"/>
                </a:solidFill>
              </a:rPr>
              <a:t>AGENDA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Introductions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Vocal network and opportunities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Music Coordinator </a:t>
            </a:r>
            <a:r>
              <a:rPr lang="en-GB" dirty="0" smtClean="0"/>
              <a:t>E mails</a:t>
            </a:r>
            <a:endParaRPr lang="en-GB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Data Return</a:t>
            </a:r>
            <a:endParaRPr lang="en-GB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Exam Debrief (BTEC and GCSE</a:t>
            </a:r>
            <a:r>
              <a:rPr lang="en-GB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Future Curriculum Planning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Furthering </a:t>
            </a:r>
            <a:r>
              <a:rPr lang="en-GB" dirty="0"/>
              <a:t>Talent Provision &amp; Transition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Future </a:t>
            </a:r>
            <a:r>
              <a:rPr lang="en-GB" dirty="0"/>
              <a:t>events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AOB</a:t>
            </a:r>
          </a:p>
        </p:txBody>
      </p:sp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266234" y="5776945"/>
            <a:ext cx="2852063" cy="960469"/>
            <a:chOff x="5688502" y="5326077"/>
            <a:chExt cx="4214656" cy="1453045"/>
          </a:xfrm>
        </p:grpSpPr>
        <p:pic>
          <p:nvPicPr>
            <p:cNvPr id="7213" name="Picture 4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6938" y="5326077"/>
              <a:ext cx="2809875" cy="987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688502" y="6313502"/>
              <a:ext cx="4214656" cy="465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 smtClean="0">
                  <a:latin typeface="Arial" pitchFamily="34" charset="0"/>
                  <a:cs typeface="Arial" pitchFamily="34" charset="0"/>
                </a:rPr>
                <a:t>BradfordSecondaryMusicNetwork</a:t>
              </a:r>
              <a:endParaRPr lang="en-GB" sz="14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7228" name="Picture 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496631"/>
            <a:ext cx="238442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755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557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9552" y="1772816"/>
            <a:ext cx="800954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4000" b="1" dirty="0" smtClean="0">
                <a:solidFill>
                  <a:srgbClr val="FF0000"/>
                </a:solidFill>
                <a:ea typeface="Times New Roman" pitchFamily="18" charset="0"/>
              </a:rPr>
              <a:t>Awards for Young Musicians</a:t>
            </a:r>
          </a:p>
          <a:p>
            <a:pPr algn="ctr"/>
            <a:r>
              <a:rPr lang="en-GB" altLang="en-US" sz="2800" b="1" dirty="0" smtClean="0">
                <a:solidFill>
                  <a:srgbClr val="FF0000"/>
                </a:solidFill>
                <a:ea typeface="Times New Roman" pitchFamily="18" charset="0"/>
              </a:rPr>
              <a:t>Further Talent</a:t>
            </a:r>
          </a:p>
          <a:p>
            <a:pPr algn="ctr"/>
            <a:endParaRPr lang="en-GB" altLang="en-US" sz="2400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endParaRPr lang="en-GB" altLang="en-US" dirty="0" smtClean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95" y="326286"/>
            <a:ext cx="2382088" cy="6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0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557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99392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68236" y="1705166"/>
            <a:ext cx="800954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kumimoji="0" lang="en-GB" altLang="en-US" sz="40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</a:rPr>
              <a:t>Event Updates – Autumn Term</a:t>
            </a:r>
          </a:p>
          <a:p>
            <a:pPr algn="ctr"/>
            <a:endParaRPr kumimoji="0" lang="en-GB" altLang="en-US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</a:endParaRPr>
          </a:p>
          <a:p>
            <a:pPr algn="ctr"/>
            <a:endParaRPr kumimoji="0" lang="en-GB" altLang="en-US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altLang="en-US" b="1" dirty="0" smtClean="0">
                <a:solidFill>
                  <a:srgbClr val="FF0000"/>
                </a:solidFill>
                <a:ea typeface="Times New Roman" pitchFamily="18" charset="0"/>
              </a:rPr>
              <a:t>Music Centre Concerts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altLang="en-US" b="1" dirty="0" smtClean="0">
                <a:ea typeface="Times New Roman" pitchFamily="18" charset="0"/>
              </a:rPr>
              <a:t>Dates/venue </a:t>
            </a:r>
            <a:r>
              <a:rPr lang="en-GB" altLang="en-US" b="1" dirty="0" err="1" smtClean="0">
                <a:ea typeface="Times New Roman" pitchFamily="18" charset="0"/>
              </a:rPr>
              <a:t>tbc</a:t>
            </a:r>
            <a:r>
              <a:rPr lang="en-GB" altLang="en-US" b="1" dirty="0" smtClean="0">
                <a:ea typeface="Times New Roman" pitchFamily="18" charset="0"/>
              </a:rPr>
              <a:t> in autumn term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altLang="en-US" b="1" dirty="0" smtClean="0">
                <a:solidFill>
                  <a:srgbClr val="FF0000"/>
                </a:solidFill>
                <a:ea typeface="Times New Roman" pitchFamily="18" charset="0"/>
              </a:rPr>
              <a:t>Bradford Youth Orchestra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altLang="en-US" b="1" dirty="0" smtClean="0">
                <a:ea typeface="Times New Roman" pitchFamily="18" charset="0"/>
              </a:rPr>
              <a:t>Performing with Hammonds Brass Band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altLang="en-US" b="1" dirty="0" smtClean="0">
                <a:ea typeface="Times New Roman" pitchFamily="18" charset="0"/>
              </a:rPr>
              <a:t>Date </a:t>
            </a:r>
            <a:r>
              <a:rPr lang="en-GB" altLang="en-US" b="1" dirty="0" err="1" smtClean="0">
                <a:ea typeface="Times New Roman" pitchFamily="18" charset="0"/>
              </a:rPr>
              <a:t>tbc</a:t>
            </a:r>
            <a:endParaRPr lang="en-GB" altLang="en-US" b="1" dirty="0" smtClean="0">
              <a:ea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altLang="en-US" b="1" dirty="0" smtClean="0">
                <a:solidFill>
                  <a:srgbClr val="FF0000"/>
                </a:solidFill>
                <a:ea typeface="Times New Roman" pitchFamily="18" charset="0"/>
              </a:rPr>
              <a:t>Christmas Festival</a:t>
            </a:r>
            <a:endParaRPr lang="en-GB" altLang="en-US" b="1" dirty="0">
              <a:solidFill>
                <a:srgbClr val="FF0000"/>
              </a:solidFill>
              <a:ea typeface="Times New Roman" pitchFamily="18" charset="0"/>
            </a:endParaRPr>
          </a:p>
          <a:p>
            <a:pPr marL="914400" lvl="1" indent="-457200">
              <a:buFont typeface="Arial" pitchFamily="34" charset="0"/>
              <a:buChar char="•"/>
            </a:pPr>
            <a:r>
              <a:rPr kumimoji="0" lang="en-GB" altLang="en-US" b="1" i="0" u="none" strike="noStrike" cap="none" normalizeH="0" dirty="0" smtClean="0">
                <a:ln>
                  <a:noFill/>
                </a:ln>
                <a:effectLst/>
                <a:ea typeface="Times New Roman" pitchFamily="18" charset="0"/>
              </a:rPr>
              <a:t>Bradford Cathedral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GB" altLang="en-US" b="1" dirty="0" smtClean="0">
                <a:ea typeface="Times New Roman" pitchFamily="18" charset="0"/>
              </a:rPr>
              <a:t>Tuesday 17</a:t>
            </a:r>
            <a:r>
              <a:rPr lang="en-GB" altLang="en-US" b="1" baseline="30000" dirty="0" smtClean="0">
                <a:ea typeface="Times New Roman" pitchFamily="18" charset="0"/>
              </a:rPr>
              <a:t>th</a:t>
            </a:r>
            <a:r>
              <a:rPr lang="en-GB" altLang="en-US" b="1" dirty="0" smtClean="0">
                <a:ea typeface="Times New Roman" pitchFamily="18" charset="0"/>
              </a:rPr>
              <a:t> December</a:t>
            </a:r>
            <a:endParaRPr kumimoji="0" lang="en-GB" altLang="en-US" b="1" i="0" u="none" strike="noStrike" cap="none" normalizeH="0" dirty="0" smtClean="0">
              <a:ln>
                <a:noFill/>
              </a:ln>
              <a:effectLst/>
              <a:ea typeface="Times New Roman" pitchFamily="18" charset="0"/>
            </a:endParaRPr>
          </a:p>
          <a:p>
            <a:pPr algn="ctr"/>
            <a:endParaRPr kumimoji="0" lang="en-GB" altLang="en-US" sz="2800" b="1" i="0" u="none" strike="noStrike" cap="none" normalizeH="0" dirty="0" smtClean="0">
              <a:ln>
                <a:noFill/>
              </a:ln>
              <a:solidFill>
                <a:srgbClr val="FF0000"/>
              </a:solidFill>
              <a:effectLst/>
              <a:ea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497" y="470124"/>
            <a:ext cx="2382088" cy="6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66788" y="3341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66788" y="1758396"/>
            <a:ext cx="74888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Future Events</a:t>
            </a:r>
          </a:p>
          <a:p>
            <a:r>
              <a:rPr lang="en-GB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Secondary Network Meetings:</a:t>
            </a:r>
            <a:endParaRPr lang="en-GB" sz="2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1371600" lvl="2" indent="-457200">
              <a:buFont typeface="Wingdings" pitchFamily="2" charset="2"/>
              <a:buChar char="Ø"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1828800" lvl="3" indent="-457200">
              <a:buFont typeface="Wingdings" pitchFamily="2" charset="2"/>
              <a:buChar char="Ø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W/C 21</a:t>
            </a:r>
            <a:r>
              <a:rPr lang="en-GB" sz="2000" b="1" baseline="30000" dirty="0" smtClean="0">
                <a:latin typeface="Arial" pitchFamily="34" charset="0"/>
                <a:cs typeface="Arial" pitchFamily="34" charset="0"/>
              </a:rPr>
              <a:t>st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October</a:t>
            </a: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1828800" lvl="3" indent="-457200">
              <a:buFont typeface="Wingdings" pitchFamily="2" charset="2"/>
              <a:buChar char="Ø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Venue……..</a:t>
            </a:r>
          </a:p>
          <a:p>
            <a:pPr marL="1828800" lvl="3" indent="-457200">
              <a:buFont typeface="Wingdings" pitchFamily="2" charset="2"/>
              <a:buChar char="Ø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Agenda items . . . . . . . . </a:t>
            </a:r>
          </a:p>
          <a:p>
            <a:pPr marL="1828800" lvl="3" indent="-457200">
              <a:buFont typeface="Wingdings" pitchFamily="2" charset="2"/>
              <a:buChar char="Ø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after school still preferred? </a:t>
            </a:r>
          </a:p>
          <a:p>
            <a:pPr marL="1828800" lvl="3" indent="-457200">
              <a:buFont typeface="Wingdings" pitchFamily="2" charset="2"/>
              <a:buChar char="Ø"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Link to CPD?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95" y="326286"/>
            <a:ext cx="2382088" cy="659448"/>
          </a:xfrm>
          <a:prstGeom prst="rect">
            <a:avLst/>
          </a:prstGeom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3" y="5801007"/>
            <a:ext cx="2871787" cy="1017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862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66788" y="3341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1758396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>
                <a:solidFill>
                  <a:srgbClr val="FF0000"/>
                </a:solidFill>
              </a:rPr>
              <a:t>A.O.B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95" y="326286"/>
            <a:ext cx="2382088" cy="6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7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557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8" y="-194636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9402" y="1528028"/>
            <a:ext cx="8009540" cy="320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GB" altLang="en-US" sz="4000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pPr algn="ctr"/>
            <a:r>
              <a:rPr lang="en-GB" altLang="en-US" sz="3600" b="1" dirty="0" smtClean="0">
                <a:solidFill>
                  <a:srgbClr val="FF0000"/>
                </a:solidFill>
                <a:ea typeface="Times New Roman" pitchFamily="18" charset="0"/>
              </a:rPr>
              <a:t>Vocal Network and Opportunities</a:t>
            </a:r>
          </a:p>
          <a:p>
            <a:pPr marL="285750" indent="-285750">
              <a:buFont typeface="Wingdings" pitchFamily="2" charset="2"/>
              <a:buChar char="v"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GB" altLang="en-US" dirty="0" smtClean="0"/>
              <a:t>Building Bradford’s Singing Strategy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altLang="en-US" dirty="0" smtClean="0"/>
              <a:t>Linking in-school vocal teachers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altLang="en-US" dirty="0" smtClean="0"/>
              <a:t>Building opportunities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altLang="en-US" dirty="0" smtClean="0"/>
              <a:t>Bradford District Youth Choir (in collaboration with vocal teachers)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altLang="en-US" dirty="0" smtClean="0"/>
              <a:t>BLAST! (continuation for events)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GB" altLang="en-US" dirty="0" smtClean="0"/>
              <a:t>Anything else….!</a:t>
            </a:r>
            <a:endParaRPr lang="en-GB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95" y="326286"/>
            <a:ext cx="2382088" cy="6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98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557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8" y="-194636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9552" y="1187252"/>
            <a:ext cx="8009540" cy="4308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GB" altLang="en-US" sz="4000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pPr algn="ctr"/>
            <a:r>
              <a:rPr lang="en-GB" altLang="en-US" sz="3600" b="1" dirty="0" smtClean="0">
                <a:solidFill>
                  <a:srgbClr val="FF0000"/>
                </a:solidFill>
                <a:ea typeface="Times New Roman" pitchFamily="18" charset="0"/>
              </a:rPr>
              <a:t>Music Coordinator Emails</a:t>
            </a:r>
          </a:p>
          <a:p>
            <a:endParaRPr lang="en-GB" altLang="en-US" sz="2000" b="1" dirty="0" smtClean="0">
              <a:solidFill>
                <a:srgbClr val="0070C0"/>
              </a:solidFill>
            </a:endParaRPr>
          </a:p>
          <a:p>
            <a:endParaRPr lang="en-GB" altLang="en-US" sz="2000" b="1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Which emails are useful?</a:t>
            </a:r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Which emails are not?</a:t>
            </a:r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Too many?  Not enough? Just right?</a:t>
            </a:r>
            <a:endParaRPr lang="en-GB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Which ones do you take notice of?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Would a weekly/fortnightly newsletter be better?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 smtClean="0"/>
              <a:t>Any other comments?</a:t>
            </a:r>
            <a:endParaRPr lang="en-GB" sz="2000" dirty="0"/>
          </a:p>
          <a:p>
            <a:pPr marL="571500" indent="-571500">
              <a:buFont typeface="Arial" pitchFamily="34" charset="0"/>
              <a:buChar char="•"/>
            </a:pPr>
            <a:endParaRPr lang="en-GB" altLang="en-US" sz="2000" b="1" dirty="0" smtClean="0">
              <a:ea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95" y="326286"/>
            <a:ext cx="2382088" cy="6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88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557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8" y="-194636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39552" y="606676"/>
            <a:ext cx="8009540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GB" altLang="en-US" sz="4000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pPr algn="ctr"/>
            <a:r>
              <a:rPr lang="en-GB" altLang="en-US" sz="3600" b="1" dirty="0" smtClean="0">
                <a:solidFill>
                  <a:srgbClr val="FF0000"/>
                </a:solidFill>
                <a:ea typeface="Times New Roman" pitchFamily="18" charset="0"/>
              </a:rPr>
              <a:t>Arts Council Annual Data Return</a:t>
            </a:r>
          </a:p>
          <a:p>
            <a:pPr marL="285750" indent="-285750">
              <a:buFont typeface="Wingdings" pitchFamily="2" charset="2"/>
              <a:buChar char="v"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95" y="326286"/>
            <a:ext cx="2382088" cy="659448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7" y="1916832"/>
            <a:ext cx="7526139" cy="46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7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557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8" y="-194636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95" y="326286"/>
            <a:ext cx="2382088" cy="6594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0" y="1340768"/>
            <a:ext cx="836533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984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557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8" y="-194636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11869" y="656010"/>
            <a:ext cx="800954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endParaRPr lang="en-GB" altLang="en-US" sz="4000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pPr algn="ctr"/>
            <a:r>
              <a:rPr lang="en-GB" altLang="en-US" sz="3600" b="1" dirty="0" smtClean="0">
                <a:solidFill>
                  <a:srgbClr val="FF0000"/>
                </a:solidFill>
                <a:ea typeface="Times New Roman" pitchFamily="18" charset="0"/>
              </a:rPr>
              <a:t>Music Mark Model Music Curriculum</a:t>
            </a:r>
          </a:p>
          <a:p>
            <a:pPr marL="285750" indent="-285750">
              <a:buFont typeface="Wingdings" pitchFamily="2" charset="2"/>
              <a:buChar char="v"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95" y="326286"/>
            <a:ext cx="2382088" cy="659448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060848"/>
            <a:ext cx="2754759" cy="3957143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85355"/>
            <a:ext cx="4572000" cy="2908128"/>
          </a:xfrm>
          <a:prstGeom prst="rect">
            <a:avLst/>
          </a:prstGeom>
        </p:spPr>
      </p:pic>
      <p:sp>
        <p:nvSpPr>
          <p:cNvPr id="4" name="TextBox 3">
            <a:hlinkClick r:id="rId6"/>
          </p:cNvPr>
          <p:cNvSpPr txBox="1"/>
          <p:nvPr/>
        </p:nvSpPr>
        <p:spPr>
          <a:xfrm rot="10800000" flipV="1">
            <a:off x="549059" y="6049354"/>
            <a:ext cx="816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6"/>
              </a:rPr>
              <a:t>https://www.musicmark.org.uk/wp-content/uploads/A-Music-Mark-Member-Consultation-Final-Paper.pdf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74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557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08" y="-194636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9402" y="1268760"/>
            <a:ext cx="8009540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3600" b="1" dirty="0" smtClean="0">
                <a:solidFill>
                  <a:srgbClr val="FF0000"/>
                </a:solidFill>
                <a:ea typeface="Times New Roman" pitchFamily="18" charset="0"/>
              </a:rPr>
              <a:t>Funding </a:t>
            </a:r>
            <a:r>
              <a:rPr lang="en-GB" altLang="en-US" sz="3600" b="1" dirty="0" smtClean="0">
                <a:solidFill>
                  <a:srgbClr val="FF0000"/>
                </a:solidFill>
                <a:ea typeface="Times New Roman" pitchFamily="18" charset="0"/>
              </a:rPr>
              <a:t>Opportunity</a:t>
            </a:r>
          </a:p>
          <a:p>
            <a:pPr algn="ctr"/>
            <a:r>
              <a:rPr lang="en-GB" altLang="en-US" sz="3600" b="1" dirty="0" smtClean="0">
                <a:solidFill>
                  <a:srgbClr val="FF0000"/>
                </a:solidFill>
                <a:ea typeface="Times New Roman" pitchFamily="18" charset="0"/>
              </a:rPr>
              <a:t>Mini Prom 2019</a:t>
            </a:r>
          </a:p>
          <a:p>
            <a:pPr algn="ctr"/>
            <a:r>
              <a:rPr lang="en-GB" altLang="en-US" sz="1400" b="1" dirty="0" smtClean="0">
                <a:solidFill>
                  <a:srgbClr val="FF0000"/>
                </a:solidFill>
                <a:ea typeface="Times New Roman" pitchFamily="18" charset="0"/>
              </a:rPr>
              <a:t>(application form available on website)</a:t>
            </a:r>
          </a:p>
          <a:p>
            <a:pPr marL="285750" indent="-285750">
              <a:buFont typeface="Wingdings" pitchFamily="2" charset="2"/>
              <a:buChar char="v"/>
            </a:pPr>
            <a:endParaRPr kumimoji="0" lang="en-GB" altLang="en-US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95" y="326286"/>
            <a:ext cx="2382088" cy="659448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697500"/>
            <a:ext cx="2854100" cy="405411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689813"/>
            <a:ext cx="2830172" cy="4031269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26" y="2697500"/>
            <a:ext cx="2855844" cy="40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557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1560" y="2183378"/>
            <a:ext cx="800954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4000" b="1" dirty="0" smtClean="0">
                <a:solidFill>
                  <a:srgbClr val="FF0000"/>
                </a:solidFill>
                <a:ea typeface="Times New Roman" pitchFamily="18" charset="0"/>
              </a:rPr>
              <a:t>Exam Debrief (BTEC &amp; GCSE)</a:t>
            </a:r>
          </a:p>
          <a:p>
            <a:pPr algn="ctr"/>
            <a:r>
              <a:rPr lang="en-GB" altLang="en-US" sz="2800" b="1" dirty="0" smtClean="0">
                <a:solidFill>
                  <a:srgbClr val="FF0000"/>
                </a:solidFill>
                <a:ea typeface="Times New Roman" pitchFamily="18" charset="0"/>
              </a:rPr>
              <a:t>(open discussion)</a:t>
            </a:r>
          </a:p>
          <a:p>
            <a:pPr algn="ctr"/>
            <a:endParaRPr lang="en-GB" altLang="en-US" sz="4000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endParaRPr lang="en-GB" altLang="en-US" dirty="0" smtClean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95" y="326286"/>
            <a:ext cx="2382088" cy="6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1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86557" y="2884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Tiles - solid colours - black wri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4798"/>
            <a:ext cx="2520280" cy="170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1560" y="1814047"/>
            <a:ext cx="800954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GB" altLang="en-US" sz="4000" b="1" dirty="0" smtClean="0">
                <a:solidFill>
                  <a:srgbClr val="FF0000"/>
                </a:solidFill>
                <a:ea typeface="Times New Roman" pitchFamily="18" charset="0"/>
              </a:rPr>
              <a:t>Future Curriculum Planning</a:t>
            </a:r>
          </a:p>
          <a:p>
            <a:pPr algn="ctr"/>
            <a:r>
              <a:rPr lang="en-GB" altLang="en-US" sz="2400" b="1" dirty="0">
                <a:solidFill>
                  <a:srgbClr val="FF0000"/>
                </a:solidFill>
                <a:ea typeface="Times New Roman" pitchFamily="18" charset="0"/>
              </a:rPr>
              <a:t>(open discussion)</a:t>
            </a:r>
          </a:p>
          <a:p>
            <a:pPr algn="ctr"/>
            <a:endParaRPr lang="en-GB" altLang="en-US" sz="4000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pPr algn="ctr"/>
            <a:endParaRPr lang="en-GB" altLang="en-US" sz="2800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pPr algn="ctr"/>
            <a:endParaRPr lang="en-GB" altLang="en-US" sz="2400" b="1" dirty="0" smtClean="0">
              <a:solidFill>
                <a:srgbClr val="FF0000"/>
              </a:solidFill>
              <a:ea typeface="Times New Roman" pitchFamily="18" charset="0"/>
            </a:endParaRPr>
          </a:p>
          <a:p>
            <a:endParaRPr lang="en-GB" altLang="en-US" dirty="0" smtClean="0">
              <a:solidFill>
                <a:srgbClr val="0070C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95" y="326286"/>
            <a:ext cx="2382088" cy="65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90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2789"/>
    </mc:Choice>
    <mc:Fallback xmlns="">
      <p:transition advTm="1278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966</TotalTime>
  <Words>231</Words>
  <Application>Microsoft Office PowerPoint</Application>
  <PresentationFormat>On-screen Show (4:3)</PresentationFormat>
  <Paragraphs>73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CBMDC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Carl White</dc:creator>
  <cp:lastModifiedBy>Carl White</cp:lastModifiedBy>
  <cp:revision>90</cp:revision>
  <cp:lastPrinted>2017-10-16T14:07:39Z</cp:lastPrinted>
  <dcterms:created xsi:type="dcterms:W3CDTF">2016-04-13T13:40:36Z</dcterms:created>
  <dcterms:modified xsi:type="dcterms:W3CDTF">2019-06-05T09:30:41Z</dcterms:modified>
</cp:coreProperties>
</file>