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65" r:id="rId6"/>
    <p:sldId id="264" r:id="rId7"/>
    <p:sldId id="259" r:id="rId8"/>
    <p:sldId id="260" r:id="rId9"/>
    <p:sldId id="261" r:id="rId10"/>
    <p:sldId id="266" r:id="rId11"/>
    <p:sldId id="262" r:id="rId12"/>
    <p:sldId id="267" r:id="rId13"/>
    <p:sldId id="268" r:id="rId14"/>
    <p:sldId id="273" r:id="rId15"/>
    <p:sldId id="269" r:id="rId16"/>
    <p:sldId id="272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860000"/>
    <a:srgbClr val="CC0606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2" autoAdjust="0"/>
    <p:restoredTop sz="94660"/>
  </p:normalViewPr>
  <p:slideViewPr>
    <p:cSldViewPr snapToGrid="0">
      <p:cViewPr varScale="1">
        <p:scale>
          <a:sx n="82" d="100"/>
          <a:sy n="82" d="100"/>
        </p:scale>
        <p:origin x="57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A9DA-5736-171A-1A07-2100087E3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42C9-A57A-2012-ED4F-D67B5BB12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13142-3A58-43D0-72A6-CB1BBB9DE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3B088-9C7B-12D8-B50E-759BAF49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03BD6-AA94-166E-713F-CD25961C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8650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630C4-2D19-9405-0D57-E9CC28C45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C61EB0-023C-A55D-0E4B-0C700D304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3EFB3-DCEF-E732-EDE9-D6315065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B4AB0-EF8E-5FF5-6A30-1CCCFDCC9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720CA-071E-15F5-0437-584BB50E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34952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0F30E1-9DDA-3565-D20F-DC7470637A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6AE61-B0DB-7ABC-2475-E142DBFE2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D849A-E4BC-2584-DB4A-FA0F7D6C1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0F7B3-BC20-96F2-760D-AA4DBD678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C49D4-E976-9D68-23E6-55E2C56DD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3674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FC17F-07B0-45A3-E2EE-BEF45A90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71A16-20A3-7053-3ADA-087832351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8898-A8D2-04A7-21F7-2D42F061C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CC391-9405-D2AB-E94D-855C545D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58056-1C72-6008-4E93-4671A8FD8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25855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C2BB8-F2E4-9C1C-2349-72AC9B189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3B7A2-C33C-A773-E1B9-D202B84C3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175BA-4726-594B-FEAD-D2776DB95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2A097-A11F-426B-2E3A-E3665737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EBC21-6F0B-C932-FF9B-4755663D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525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8C30F-CAF2-9394-1E46-1CA7F95B0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2D7A1-61C0-775C-67C4-3A69A9632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34DA3-096F-C842-F66E-9F583630F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9875D-E9F6-05F8-C4FC-B00F28CF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DFF68-444E-789B-9151-5F2F4A9EA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B9F0C-71A6-7581-882B-ACF206880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678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4698C-CE65-4639-8E81-7AFCE277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E983E-48AA-031D-EC02-ED6B90A82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A0C4E-605F-34B5-815C-8AE70E540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D7B7AD-8A72-1B2F-83C9-E73BEE7B9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331D3-4432-FA59-050C-735273ADF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A266A5-B3D1-444B-95A4-51C798DE8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F4AE3D-517E-82B1-78DE-5842E7C0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EFE8E6-2051-8EED-536F-A53AF743F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578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ABC58-F2D4-5788-DCEE-61633CA48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BA9E57-F745-A714-9080-21BFB0FE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F9E089-EFB3-C7C4-D1D3-22BE50C1F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698FB-8932-387A-5FF3-F87E5D94E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969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923D3-5097-FB0C-B285-4F039C87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E6663-842E-D67D-4D0B-0B2EAC1AD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CE51A-CF17-3E63-355C-E20D00A1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7195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D275-CAAB-DDDF-D9A9-95EC1ED1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B26F6-AF5E-37C9-16FB-FCC143718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2056A-4C5A-D1F8-81D8-C0E37817E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002D9-CD6D-08AF-70B4-482C40A9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5C378-18B2-C5D2-4FA7-CA1562AB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2FFEE-37B1-0172-6137-CA884F98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0139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7E760-3F89-4898-46FD-3C2DD2EB0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7692B8-4086-ECBF-28B8-95A5D57D58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140E0-A79D-62E5-2ACD-E4289AB6F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72365-B856-6CDC-06A7-1A8DC41AD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9E748-40A9-07C2-0DC4-FDA5A8B55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CAB8E-EE06-726B-31D4-A9B9C693A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78069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</a:schemeClr>
            </a:gs>
            <a:gs pos="48000">
              <a:schemeClr val="bg1">
                <a:lumMod val="75000"/>
              </a:schemeClr>
            </a:gs>
            <a:gs pos="100000">
              <a:schemeClr val="bg1">
                <a:lumMod val="8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B08245-C290-D7F4-61C5-488891AF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AA84-9FF6-0843-BD45-40356DD6E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65204-DE31-EEB4-E4EB-1FEE074F2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2C2547-4253-4AE7-B91C-01B87CEBFBF9}" type="datetimeFigureOut">
              <a:rPr lang="en-GB" smtClean="0"/>
              <a:t>25/09/2025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B79F9-353E-D9D9-C611-0D8CE7980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7FAD6-4224-0ECF-CDFB-B76CCA5C4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F0E95B-D190-46B3-87B4-F0562EFA2FD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52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anthony.bullock@bradford.gov.u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radfordmusiconline.co.uk/site/art-event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7573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A63ADE5-CC57-6B53-32FB-31538179B3BC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C582C58-EA51-E212-3511-BEC561CCC952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70FBDD00-503A-DC28-F778-EE70BC850ED9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AD9D98F8-B24C-5A1F-262F-FFE0D57AC7FF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CA4D8395-3AD1-283D-F4E1-1D84983A9E93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08A500A-6CE4-6DAD-16EC-77C5117530E0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CF0BB82B-305A-9E02-DA17-B87883B8D8BD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B09ADDE8-CF48-FBDC-6AF0-6496A63A8F34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9E0ABEC0-5E1B-F5A5-E7F6-6AF824E80D24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8ED975C-17CB-EFF4-4AF5-8BC5EB606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OPTION 1 :</a:t>
            </a:r>
            <a:b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 An Invention for the Future </a:t>
            </a:r>
          </a:p>
        </p:txBody>
      </p:sp>
      <p:pic>
        <p:nvPicPr>
          <p:cNvPr id="4" name="Content Placeholder 3" descr="Weird and Wacky Inventions - Owlcation">
            <a:extLst>
              <a:ext uri="{FF2B5EF4-FFF2-40B4-BE49-F238E27FC236}">
                <a16:creationId xmlns:a16="http://schemas.microsoft.com/office/drawing/2014/main" id="{E7D5EE66-343B-722A-FA19-F56E55C903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0331" y="1825625"/>
            <a:ext cx="4351338" cy="4351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Premium Vector | Businessman standing in front of two closed doors">
            <a:extLst>
              <a:ext uri="{FF2B5EF4-FFF2-40B4-BE49-F238E27FC236}">
                <a16:creationId xmlns:a16="http://schemas.microsoft.com/office/drawing/2014/main" id="{2CFC43E8-3C8B-92E7-7422-A28B3DF908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695" y="-3772854"/>
            <a:ext cx="5578609" cy="33635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03600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963A0-8661-C307-D9DA-CCFCE8B9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An Invention for the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58434-B8DD-17DE-D7DE-4B6E21544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Create a model of an invention for the future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Don’t worry, it doesn’t have to be a working model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Invite the children to think about what inventions would make life easier or just more fun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Pupils could include written explanations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The model could be made interactive </a:t>
            </a:r>
          </a:p>
          <a:p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  <a:p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4" name="Picture 2" descr="Digital Art Print: Future Worlds Picture - Instant Downloadable  High-resolution JPG File - Etsy">
            <a:extLst>
              <a:ext uri="{FF2B5EF4-FFF2-40B4-BE49-F238E27FC236}">
                <a16:creationId xmlns:a16="http://schemas.microsoft.com/office/drawing/2014/main" id="{7CAB9269-323A-5824-94F7-907FFAF78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6969125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3" descr="Weird and Wacky Inventions - Owlcation">
            <a:extLst>
              <a:ext uri="{FF2B5EF4-FFF2-40B4-BE49-F238E27FC236}">
                <a16:creationId xmlns:a16="http://schemas.microsoft.com/office/drawing/2014/main" id="{2EDCEBF9-5C67-19FC-4272-CDC5EDC1D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-4768850"/>
            <a:ext cx="4351338" cy="43513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42671BD5-289F-3107-A37C-A45C46E40AFA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054D20E-1396-7312-EEA0-34E0C0E609E7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1AB73615-962C-5C96-398D-799FDB7E9DA9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364A0B7F-1530-4D65-F89B-3DC66480FF9B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20293FFC-C06B-C559-1ECE-7B887429E913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4C722B5-1913-C627-9FF3-1F3051DBE9DD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633093A2-4DDA-41A7-FB97-F6B01F63ED40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D9E72A0F-31BF-F599-11EC-20DA2F64603C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9DB72E10-09E5-5B7F-8C66-8CBF7BA21E4B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3682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E1FE5CB-92BB-6997-6665-D3BE33364A88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ED549EB-ECCF-906F-AAA2-08E5B6AA77A5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3F57CF4-A838-40F7-03CF-163D0B681A40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0EB0785F-14C8-8515-5C90-A98047C380AB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3EF6F029-C597-73EA-7AD7-6882B2B992B7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D5AC839-F3A7-AC7E-314A-1A6AB98E82A3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5" name="Arrow: Chevron 14">
                <a:extLst>
                  <a:ext uri="{FF2B5EF4-FFF2-40B4-BE49-F238E27FC236}">
                    <a16:creationId xmlns:a16="http://schemas.microsoft.com/office/drawing/2014/main" id="{3EA8CE54-9AD3-A53A-86C2-CC9B03091818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6" name="Arrow: Chevron 15">
                <a:extLst>
                  <a:ext uri="{FF2B5EF4-FFF2-40B4-BE49-F238E27FC236}">
                    <a16:creationId xmlns:a16="http://schemas.microsoft.com/office/drawing/2014/main" id="{FDD9462C-77EE-DB17-F1C4-D0696C705ACB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A9587976-42FC-67C2-DAA4-AFA768D189F6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38DE0FB-D409-71A9-5464-2D58BCF02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OPTION 2 : </a:t>
            </a:r>
            <a:b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Buildings of the Future </a:t>
            </a:r>
          </a:p>
        </p:txBody>
      </p:sp>
      <p:pic>
        <p:nvPicPr>
          <p:cNvPr id="1026" name="Picture 2" descr="Digital Art Print: Future Worlds Picture - Instant Downloadable  High-resolution JPG File - Etsy">
            <a:extLst>
              <a:ext uri="{FF2B5EF4-FFF2-40B4-BE49-F238E27FC236}">
                <a16:creationId xmlns:a16="http://schemas.microsoft.com/office/drawing/2014/main" id="{3CA3FB6C-EA67-BAA1-E1F9-73ECC6163D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1690688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5116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509E5-1C32-421A-AA5D-E3A8EF97F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Buildings of the Future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08A70-4ACA-B9CB-0E15-3220188F0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Create a model of a building of the future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You could create a complete city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You could reinvent an existing known building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You don’t have to restrict your self to planet Earth 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Have you considered living under water? </a:t>
            </a:r>
          </a:p>
        </p:txBody>
      </p:sp>
      <p:pic>
        <p:nvPicPr>
          <p:cNvPr id="4" name="Picture 2" descr="Digital Art Print: Future Worlds Picture - Instant Downloadable  High-resolution JPG File - Etsy">
            <a:extLst>
              <a:ext uri="{FF2B5EF4-FFF2-40B4-BE49-F238E27FC236}">
                <a16:creationId xmlns:a16="http://schemas.microsoft.com/office/drawing/2014/main" id="{DF9172C8-EC04-17EC-604B-CEA856EB3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-4576762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10C79B30-DB58-4910-6547-B2A4ABA493A1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2F666F4-4256-73D0-B0B6-CCA1E50803C4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09083F72-F420-D1A0-DE99-7E355FCE54AB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09C369C0-CEEB-F5E5-CFE1-0238527424F5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1F90DDB-A381-48C2-7A22-ACC8C72FDCDB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E696FD1-BEE1-DCAD-FF46-55E4EA994326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62C2228F-D462-95D8-8C3B-B7B273163F76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3A66DAE1-63C5-5CA2-BE26-4CC867335573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5E917EFD-B769-447D-3ADD-C48117BF8228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91408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A58FD-3D8D-E96F-8414-ED748E9AA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SECONDARY SCHOOLS WELCOME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489C4-3BCD-714F-DF89-82DA4A6A5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Though designed with younger pupils in mind we would welcome work from any school aged pupils . </a:t>
            </a:r>
          </a:p>
          <a:p>
            <a:endParaRPr lang="en-GB" dirty="0"/>
          </a:p>
          <a:p>
            <a:r>
              <a:rPr lang="en-GB" dirty="0"/>
              <a:t>Any questions please contact Tony on </a:t>
            </a:r>
          </a:p>
          <a:p>
            <a:r>
              <a:rPr lang="en-GB" dirty="0">
                <a:hlinkClick r:id="rId2"/>
              </a:rPr>
              <a:t>anthony.bullock@bradford.gov.uk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605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B7EF-C148-1BFB-AF64-EEA7FF1EC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CALENDAR OF KEY 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65EAE-B961-977F-BE4A-9D274AED1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May – October 2025  </a:t>
            </a:r>
          </a:p>
          <a:p>
            <a:pPr marL="0" indent="0">
              <a:buNone/>
            </a:pP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Sign your school up to the exhibition </a:t>
            </a:r>
          </a:p>
          <a:p>
            <a:pPr marL="0" indent="0">
              <a:buNone/>
            </a:pPr>
            <a:r>
              <a:rPr lang="en-GB" b="1" u="sng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September 2025 </a:t>
            </a:r>
          </a:p>
          <a:p>
            <a:pPr marL="0" indent="0">
              <a:buNone/>
            </a:pP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Start project with staff and pupils </a:t>
            </a:r>
          </a:p>
          <a:p>
            <a:pPr marL="0" indent="0">
              <a:buNone/>
            </a:pPr>
            <a:r>
              <a:rPr lang="en-GB" b="1" u="sng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Monday 2 March 2026 </a:t>
            </a:r>
          </a:p>
          <a:p>
            <a:pPr marL="0" indent="0">
              <a:buNone/>
            </a:pP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Drop off at dye house gallery </a:t>
            </a:r>
          </a:p>
          <a:p>
            <a:pPr marL="0" indent="0">
              <a:buNone/>
            </a:pPr>
            <a:r>
              <a:rPr lang="en-GB" b="1" u="sng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Thursday 5 March 2026 </a:t>
            </a:r>
          </a:p>
          <a:p>
            <a:pPr marL="0" indent="0">
              <a:buNone/>
            </a:pP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Opening night at dye house gallery </a:t>
            </a:r>
          </a:p>
        </p:txBody>
      </p:sp>
      <p:pic>
        <p:nvPicPr>
          <p:cNvPr id="4" name="Picture 2" descr="Developing Interdisciplinary Art Photos - Download Free High-Quality  Pictures | Freepik">
            <a:extLst>
              <a:ext uri="{FF2B5EF4-FFF2-40B4-BE49-F238E27FC236}">
                <a16:creationId xmlns:a16="http://schemas.microsoft.com/office/drawing/2014/main" id="{6831FC38-72CA-1BD2-9CC6-58AFA6EFC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854" y="7099300"/>
            <a:ext cx="5600291" cy="434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70BA8EC-B971-B312-8CAD-45F4D2055E7A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106260E-D04B-D114-824F-26138EA550AD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2B5DA923-7CC0-8F42-9060-50CF83D40582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A1B681FD-1B2A-6D11-F321-E3AD99734C5D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0B849C0D-A458-49A2-8C5A-6EFD2A37019D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B5D750B-4200-0C12-6416-7BC92F31E56A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B07BD6B8-E57E-2C2C-82D4-D0EDBE4B60F4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2FABA407-89E9-E9A6-7A80-A0BDE0461546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4F752C-A373-A111-4285-C1868FAF0EB6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0918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D549F-F09F-FF77-67D8-9D24C6BF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 UP NOW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C0AE8-2CF1-3797-7FC0-D2DE40D9F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1800" u="sng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hlinkClick r:id="rId2"/>
            </a:endParaRPr>
          </a:p>
          <a:p>
            <a:r>
              <a:rPr lang="en-GB" sz="1800" u="sng" dirty="0">
                <a:solidFill>
                  <a:srgbClr val="467886"/>
                </a:solidFill>
                <a:latin typeface="Arial" panose="020B0604020202020204" pitchFamily="34" charset="0"/>
                <a:ea typeface="Aptos" panose="020B0004020202020204" pitchFamily="34" charset="0"/>
                <a:hlinkClick r:id="rId2"/>
              </a:rPr>
              <a:t>Click on link below to sign up </a:t>
            </a:r>
          </a:p>
          <a:p>
            <a:endParaRPr lang="en-GB" sz="1800" u="sng" dirty="0">
              <a:solidFill>
                <a:srgbClr val="467886"/>
              </a:solidFill>
              <a:latin typeface="Arial" panose="020B0604020202020204" pitchFamily="34" charset="0"/>
              <a:ea typeface="Aptos" panose="020B0004020202020204" pitchFamily="34" charset="0"/>
              <a:hlinkClick r:id="rId2"/>
            </a:endParaRPr>
          </a:p>
          <a:p>
            <a:r>
              <a:rPr lang="en-GB" sz="1800" u="sng" dirty="0">
                <a:solidFill>
                  <a:srgbClr val="467886"/>
                </a:solidFill>
                <a:latin typeface="Arial" panose="020B0604020202020204" pitchFamily="34" charset="0"/>
                <a:ea typeface="Aptos" panose="020B0004020202020204" pitchFamily="34" charset="0"/>
                <a:hlinkClick r:id="rId2"/>
              </a:rPr>
              <a:t>Please provide emails of all relevant staff and the general school email. </a:t>
            </a:r>
          </a:p>
          <a:p>
            <a:endParaRPr lang="en-GB" sz="1800" u="sng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hlinkClick r:id="rId2"/>
            </a:endParaRPr>
          </a:p>
          <a:p>
            <a:endParaRPr lang="en-GB" sz="1800" u="sng" dirty="0">
              <a:solidFill>
                <a:srgbClr val="467886"/>
              </a:solidFill>
              <a:latin typeface="Arial" panose="020B0604020202020204" pitchFamily="34" charset="0"/>
              <a:ea typeface="Aptos" panose="020B0004020202020204" pitchFamily="34" charset="0"/>
              <a:hlinkClick r:id="rId2"/>
            </a:endParaRPr>
          </a:p>
          <a:p>
            <a:r>
              <a:rPr lang="en-GB" sz="18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hlinkClick r:id="rId2"/>
              </a:rPr>
              <a:t>https://www.bradfordmusiconline.co.uk/site/art-events/</a:t>
            </a:r>
            <a:endParaRPr lang="en-GB" sz="1800" u="sng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indent="0">
              <a:buNone/>
            </a:pPr>
            <a:endParaRPr lang="en-GB" sz="1800" u="sng" dirty="0">
              <a:solidFill>
                <a:srgbClr val="467886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1822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1345D-6037-2A3F-F175-E90F4AA5A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OTHER ARTS ISSUES 2025–26</a:t>
            </a:r>
          </a:p>
        </p:txBody>
      </p:sp>
      <p:pic>
        <p:nvPicPr>
          <p:cNvPr id="2050" name="Picture 2" descr="Developing Interdisciplinary Art Photos - Download Free High-Quality  Pictures | Freepik">
            <a:extLst>
              <a:ext uri="{FF2B5EF4-FFF2-40B4-BE49-F238E27FC236}">
                <a16:creationId xmlns:a16="http://schemas.microsoft.com/office/drawing/2014/main" id="{964ED0EE-A6B9-7438-51A3-B713DE358F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854" y="1690688"/>
            <a:ext cx="5600291" cy="434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D81D948-86D4-6C84-DD9A-A16EF35D63B0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301B4C0-9A46-DD71-FB14-48FCB64FCC11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D4EF9017-22EF-2D88-57B4-C77311641596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D807F9DD-344E-1B4D-8898-51A0405993EC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ED0C0310-F785-4EFD-BDD6-26DA5116F9A9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FDA8E92-9BEA-A2CC-10D0-EEB20E0DDA3B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5" name="Arrow: Chevron 14">
                <a:extLst>
                  <a:ext uri="{FF2B5EF4-FFF2-40B4-BE49-F238E27FC236}">
                    <a16:creationId xmlns:a16="http://schemas.microsoft.com/office/drawing/2014/main" id="{DE6E48F9-2DFF-203A-D306-8C5733F8E5D1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6" name="Arrow: Chevron 15">
                <a:extLst>
                  <a:ext uri="{FF2B5EF4-FFF2-40B4-BE49-F238E27FC236}">
                    <a16:creationId xmlns:a16="http://schemas.microsoft.com/office/drawing/2014/main" id="{F41BBE1C-0363-770C-BC4B-8BA8C16F70F5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80E1E993-9412-33D3-A51D-BA7012A76C1C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04938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E9FC5-CE03-16F5-F846-0FDE5719C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OTHER ARTS ISSUES 2025-26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E8CE8-23D2-93A5-9752-666141CA0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Ensure your Art contact is up-to-date by completing the GDPR form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Christmas card competition deadline - always last Wednesday before October half term. Electronic submission only. 22 October 2025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Eid card competition deadline - always last Wednesday before February half term. Electronic submission only. 11 FEBRUARY 2026 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Free arts courses available for staff starting, </a:t>
            </a:r>
            <a:r>
              <a:rPr lang="en-GB">
                <a:solidFill>
                  <a:srgbClr val="860000"/>
                </a:solidFill>
                <a:latin typeface="Bahnschrift SemiCondensed" panose="020B0502040204020203" pitchFamily="34" charset="0"/>
              </a:rPr>
              <a:t>see website </a:t>
            </a:r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  <a:p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4" name="Picture 2" descr="Developing Interdisciplinary Art Photos - Download Free High-Quality  Pictures | Freepik">
            <a:extLst>
              <a:ext uri="{FF2B5EF4-FFF2-40B4-BE49-F238E27FC236}">
                <a16:creationId xmlns:a16="http://schemas.microsoft.com/office/drawing/2014/main" id="{B66FF714-003A-9A1D-5EDB-01C3F334F9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854" y="-4595812"/>
            <a:ext cx="5600291" cy="434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67291CD-FD62-A3A1-300C-05EEB90BCBAB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1B34407-8149-E186-C21A-59F56F118BDC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55D2F111-81F5-F496-0DA4-0B2AF5578663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59DBBF6D-1B2A-9FB7-F15D-4FCC896B5AD6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AE5DE46-5FFC-B590-0147-7057851C8BBD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02F9F88-E600-0687-5A09-1237967ED996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3204C68B-4086-704A-6DA7-9BF041766DDE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9508F3FD-287C-DA36-5000-1DA941EA738E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AC55CEF3-F2B0-65C5-EED6-CED7A841603E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85163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CB508-847F-039C-8F2B-E3A96B7B1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9732" y="895350"/>
            <a:ext cx="9652536" cy="3226404"/>
          </a:xfrm>
        </p:spPr>
        <p:txBody>
          <a:bodyPr>
            <a:normAutofit/>
          </a:bodyPr>
          <a:lstStyle/>
          <a:p>
            <a: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2026 </a:t>
            </a:r>
            <a:b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THE FUTURE </a:t>
            </a:r>
            <a:b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PRESTIGIOUS ART EXHIBITION </a:t>
            </a:r>
            <a:b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sz="54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FOR YOUR PUPILS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D2EB8-572F-E4A7-DE98-EC859B911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4082" y="4390892"/>
            <a:ext cx="8623836" cy="977621"/>
          </a:xfrm>
        </p:spPr>
        <p:txBody>
          <a:bodyPr/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Opening Thursday 5 March 2026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5E80A0-F416-4CD0-DD3E-B749947F5F13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5A1A001-BFFA-FF4B-65A0-CC11A4B7E0F4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4" name="Arrow: Chevron 3">
                <a:extLst>
                  <a:ext uri="{FF2B5EF4-FFF2-40B4-BE49-F238E27FC236}">
                    <a16:creationId xmlns:a16="http://schemas.microsoft.com/office/drawing/2014/main" id="{AFD35AC3-66F8-6C75-DCB8-DEC86AF6FB1B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Arrow: Chevron 4">
                <a:extLst>
                  <a:ext uri="{FF2B5EF4-FFF2-40B4-BE49-F238E27FC236}">
                    <a16:creationId xmlns:a16="http://schemas.microsoft.com/office/drawing/2014/main" id="{687A65A1-482C-741C-2E18-936EC864EE01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Arrow: Chevron 5">
                <a:extLst>
                  <a:ext uri="{FF2B5EF4-FFF2-40B4-BE49-F238E27FC236}">
                    <a16:creationId xmlns:a16="http://schemas.microsoft.com/office/drawing/2014/main" id="{607E3794-53B4-2287-87EF-CB8E35AD12A3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7634995-E493-3BE8-CFD5-A69446CA35F7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9" name="Arrow: Chevron 8">
                <a:extLst>
                  <a:ext uri="{FF2B5EF4-FFF2-40B4-BE49-F238E27FC236}">
                    <a16:creationId xmlns:a16="http://schemas.microsoft.com/office/drawing/2014/main" id="{4AE84968-2594-50A0-1392-366B966C29C8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Arrow: Chevron 9">
                <a:extLst>
                  <a:ext uri="{FF2B5EF4-FFF2-40B4-BE49-F238E27FC236}">
                    <a16:creationId xmlns:a16="http://schemas.microsoft.com/office/drawing/2014/main" id="{A4943740-8DED-4A16-6F5F-B9BC59D21041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Chevron 10">
                <a:extLst>
                  <a:ext uri="{FF2B5EF4-FFF2-40B4-BE49-F238E27FC236}">
                    <a16:creationId xmlns:a16="http://schemas.microsoft.com/office/drawing/2014/main" id="{BD43446A-2332-5EB2-5C1B-EB9BBCBA6D5E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774827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9161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BC300-0406-8905-7C36-454C6835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TWO PARTS TO THE EXHIBITION </a:t>
            </a:r>
          </a:p>
        </p:txBody>
      </p:sp>
      <p:pic>
        <p:nvPicPr>
          <p:cNvPr id="1026" name="Picture 2" descr="3,000+ 2 Puzzle Pieces Stock Photos, Pictures &amp; Royalty-Free Images -  iStock | 2 puzzle pieces icon, 2 puzzle pieces infographic, 2 puzzle pieces  coming together">
            <a:extLst>
              <a:ext uri="{FF2B5EF4-FFF2-40B4-BE49-F238E27FC236}">
                <a16:creationId xmlns:a16="http://schemas.microsoft.com/office/drawing/2014/main" id="{13A2C00F-03D2-A974-8809-46DFD82EA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1690688"/>
            <a:ext cx="5829300" cy="3886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999757AF-547F-3AEF-956B-75D1C0D4C2CE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0821F6B-4B0E-D75B-CE21-1B1AB64EE318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155B57AD-9386-38DA-A95F-B9C30AEB6227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0C86ADA0-2AFB-A755-FAD3-0EAECA8CB79E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C18AAC53-A414-AF9E-1536-CA10C22D241D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869C4C6-1A2A-1A62-263E-5E81BD17CB6E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1BBFF07D-AE43-AFB9-A63B-C38A2BA8B5BF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7C153D65-B5BB-F02A-FE7A-AFFC742C5F49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662AE5AE-2CE9-8499-69C9-2100D8ED0CE6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29079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5381E8BE-E775-E4E2-458B-06B2F8E1E3D7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13371B2-43B2-4F74-42FC-618DF047B8F6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8" name="Arrow: Chevron 27">
                <a:extLst>
                  <a:ext uri="{FF2B5EF4-FFF2-40B4-BE49-F238E27FC236}">
                    <a16:creationId xmlns:a16="http://schemas.microsoft.com/office/drawing/2014/main" id="{FDEC33E8-82D7-16B1-42EC-947F2EF38AEA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Arrow: Chevron 28">
                <a:extLst>
                  <a:ext uri="{FF2B5EF4-FFF2-40B4-BE49-F238E27FC236}">
                    <a16:creationId xmlns:a16="http://schemas.microsoft.com/office/drawing/2014/main" id="{2B84423B-B3CC-4E17-2978-81403D58C16A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Arrow: Chevron 29">
                <a:extLst>
                  <a:ext uri="{FF2B5EF4-FFF2-40B4-BE49-F238E27FC236}">
                    <a16:creationId xmlns:a16="http://schemas.microsoft.com/office/drawing/2014/main" id="{A9A94E12-C056-E4B1-79C6-6A0D30E7477A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53E131A-EAC3-A009-0F39-180B154F5B1B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5" name="Arrow: Chevron 24">
                <a:extLst>
                  <a:ext uri="{FF2B5EF4-FFF2-40B4-BE49-F238E27FC236}">
                    <a16:creationId xmlns:a16="http://schemas.microsoft.com/office/drawing/2014/main" id="{E2CB9B11-8DD9-381D-46A5-490163DEBBEC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Arrow: Chevron 25">
                <a:extLst>
                  <a:ext uri="{FF2B5EF4-FFF2-40B4-BE49-F238E27FC236}">
                    <a16:creationId xmlns:a16="http://schemas.microsoft.com/office/drawing/2014/main" id="{6E3DCABC-89BB-530B-B3DC-7411890D6ABC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Arrow: Chevron 26">
                <a:extLst>
                  <a:ext uri="{FF2B5EF4-FFF2-40B4-BE49-F238E27FC236}">
                    <a16:creationId xmlns:a16="http://schemas.microsoft.com/office/drawing/2014/main" id="{A9C8C5D8-E313-D549-A9E0-ED8F497628B3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B73BA9-5C97-D9BA-081E-992B6964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SCHOOLS ARE ASKED TO DO </a:t>
            </a:r>
            <a:br>
              <a:rPr lang="en-GB" sz="36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sz="3600" b="1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BOTH PARTS OF THE PROJECT NOT JUST ONE! </a:t>
            </a:r>
          </a:p>
        </p:txBody>
      </p:sp>
      <p:pic>
        <p:nvPicPr>
          <p:cNvPr id="2050" name="Picture 2" descr="Decisions both Meme Generator - Imgflip">
            <a:extLst>
              <a:ext uri="{FF2B5EF4-FFF2-40B4-BE49-F238E27FC236}">
                <a16:creationId xmlns:a16="http://schemas.microsoft.com/office/drawing/2014/main" id="{40504215-7714-9E01-ABBD-227E82E354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156" y="1602657"/>
            <a:ext cx="9005687" cy="466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The artworks that predicted the future of the world | Dazed">
            <a:extLst>
              <a:ext uri="{FF2B5EF4-FFF2-40B4-BE49-F238E27FC236}">
                <a16:creationId xmlns:a16="http://schemas.microsoft.com/office/drawing/2014/main" id="{580CDBF4-D9E2-2940-5FFB-5DF6B6B28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89" r="12290"/>
          <a:stretch/>
        </p:blipFill>
        <p:spPr bwMode="auto">
          <a:xfrm rot="5400000">
            <a:off x="12181608" y="-6868383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4170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B99920AA-A9A1-F06A-FEC4-8C6C11E2AB25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C78027D-ED09-2885-A6C5-5D568BF7D9B7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350DA0E8-D3C9-EE83-0A09-06877B71B351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C6807941-09C5-2AE9-C78A-84223A064565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3CD08095-2025-DB7D-911E-BDD2B5EC37B4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F034BE9-5297-D502-31B0-719E73AF4790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5" name="Arrow: Chevron 14">
                <a:extLst>
                  <a:ext uri="{FF2B5EF4-FFF2-40B4-BE49-F238E27FC236}">
                    <a16:creationId xmlns:a16="http://schemas.microsoft.com/office/drawing/2014/main" id="{A7C3FEBC-F135-E617-53EC-205E9212C007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Arrow: Chevron 15">
                <a:extLst>
                  <a:ext uri="{FF2B5EF4-FFF2-40B4-BE49-F238E27FC236}">
                    <a16:creationId xmlns:a16="http://schemas.microsoft.com/office/drawing/2014/main" id="{435AA1D1-9DF4-61C4-71D2-74E312A64280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730537CF-0055-0CF4-BFF3-D6550ECAC941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1E37C68-E34D-499E-1C4B-81541924B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31" y="2268267"/>
            <a:ext cx="5344997" cy="2062326"/>
          </a:xfrm>
        </p:spPr>
        <p:txBody>
          <a:bodyPr anchor="b">
            <a:normAutofit/>
          </a:bodyPr>
          <a:lstStyle/>
          <a:p>
            <a:pPr algn="ctr"/>
            <a:r>
              <a:rPr lang="en-GB" sz="4800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PART 1 - 2D </a:t>
            </a:r>
            <a:br>
              <a:rPr lang="en-GB" sz="4800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sz="4800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“My / Our Future”</a:t>
            </a:r>
          </a:p>
        </p:txBody>
      </p:sp>
      <p:pic>
        <p:nvPicPr>
          <p:cNvPr id="1026" name="Picture 2" descr="The artworks that predicted the future of the world | Dazed">
            <a:extLst>
              <a:ext uri="{FF2B5EF4-FFF2-40B4-BE49-F238E27FC236}">
                <a16:creationId xmlns:a16="http://schemas.microsoft.com/office/drawing/2014/main" id="{86B344F3-26E1-9B3D-0748-103117527B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89" r="12290"/>
          <a:stretch/>
        </p:blipFill>
        <p:spPr bwMode="auto">
          <a:xfrm>
            <a:off x="5313225" y="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5766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E533A48-971A-3C80-5023-08C191D4A1D4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3F350FE-BA81-4437-2365-ED2140F16D80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F5711445-F5CB-1836-3FE2-C445A1882459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F81D9E8F-44C8-C380-7D96-77FFBD6E0734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25FF4E33-E7D0-6C33-9A2F-E078D2052DF4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E6F4D7A-0965-102C-FD31-78E80C8CC12F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A004F8FF-4715-12B8-CF2D-A4E0FE5DE6E1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5BBF454-1BD7-C39A-FEE2-CFBAAC8CA90B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B75B5D66-D6DE-24EE-4784-4A750D1CA07C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A542895-5B40-10FD-31AC-B9196207F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PART 1 - 2D “My / Our Future”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A0CCB-6363-9BEE-6B11-7309BA39C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Schools are asked to produce one A1 piece designed to hang portrait. This could be a collaborative piece or a combined display of a number of pupils' work. Please use paper or thin card 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The piece should answer the question, “what are my hopes and predictions for the future.” </a:t>
            </a:r>
          </a:p>
          <a:p>
            <a:pPr marL="0" indent="0">
              <a:buNone/>
            </a:pP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This could be: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A simple collage of illustrated words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Illustrations of future worlds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Illustrations of the children aged in the future </a:t>
            </a:r>
          </a:p>
          <a:p>
            <a:pPr marL="0" indent="0">
              <a:buNone/>
            </a:pPr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4" name="Picture 2" descr="The artworks that predicted the future of the world | Dazed">
            <a:extLst>
              <a:ext uri="{FF2B5EF4-FFF2-40B4-BE49-F238E27FC236}">
                <a16:creationId xmlns:a16="http://schemas.microsoft.com/office/drawing/2014/main" id="{B51AB27E-5E46-6634-C6A4-3E5EE2B55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89" r="12290"/>
          <a:stretch/>
        </p:blipFill>
        <p:spPr bwMode="auto">
          <a:xfrm rot="16200000">
            <a:off x="12181608" y="6868393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973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CDF61-3DF4-2520-5164-EAB18E76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PART 1 - 2D “My / Our Future”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5F9BF-7A83-BFEA-0769-D58FE9645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Staff and pupils are invited to interpret this brief in any way they want, the suggestions are not an exhaustive list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You could link it with a study of an established artist </a:t>
            </a:r>
          </a:p>
          <a:p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Your choice of medium is entirely up to you but try to ensure it is original and eye catching</a:t>
            </a:r>
          </a:p>
          <a:p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4" name="Picture 3" descr="Premium Vector | Businessman standing in front of two closed doors">
            <a:extLst>
              <a:ext uri="{FF2B5EF4-FFF2-40B4-BE49-F238E27FC236}">
                <a16:creationId xmlns:a16="http://schemas.microsoft.com/office/drawing/2014/main" id="{F1874676-FE4E-9AFE-131A-441BCFF87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695" y="7140575"/>
            <a:ext cx="5578609" cy="33635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92C20E0-D546-66D9-0482-940EBE74C760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FEDA2B2-750D-1DE4-07F4-C1D952D0F8A0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1" name="Arrow: Chevron 10">
                <a:extLst>
                  <a:ext uri="{FF2B5EF4-FFF2-40B4-BE49-F238E27FC236}">
                    <a16:creationId xmlns:a16="http://schemas.microsoft.com/office/drawing/2014/main" id="{EF6B4ECD-D708-8CCA-3BDD-3D0D57487832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2" name="Arrow: Chevron 11">
                <a:extLst>
                  <a:ext uri="{FF2B5EF4-FFF2-40B4-BE49-F238E27FC236}">
                    <a16:creationId xmlns:a16="http://schemas.microsoft.com/office/drawing/2014/main" id="{3FE7540F-B795-DB10-21F8-1DFDF70C70DD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3" name="Arrow: Chevron 12">
                <a:extLst>
                  <a:ext uri="{FF2B5EF4-FFF2-40B4-BE49-F238E27FC236}">
                    <a16:creationId xmlns:a16="http://schemas.microsoft.com/office/drawing/2014/main" id="{3BF95CE8-6ABB-6C8C-737E-8B201B1F88F0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A6FFAC9-57E8-4F0B-08F0-AF4E05EED0C4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8" name="Arrow: Chevron 7">
                <a:extLst>
                  <a:ext uri="{FF2B5EF4-FFF2-40B4-BE49-F238E27FC236}">
                    <a16:creationId xmlns:a16="http://schemas.microsoft.com/office/drawing/2014/main" id="{AF0CB609-E06A-DA76-ED0D-030B35854444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9" name="Arrow: Chevron 8">
                <a:extLst>
                  <a:ext uri="{FF2B5EF4-FFF2-40B4-BE49-F238E27FC236}">
                    <a16:creationId xmlns:a16="http://schemas.microsoft.com/office/drawing/2014/main" id="{B77DCF62-C3F5-FDBD-96B0-9031106F0A9B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0" name="Arrow: Chevron 9">
                <a:extLst>
                  <a:ext uri="{FF2B5EF4-FFF2-40B4-BE49-F238E27FC236}">
                    <a16:creationId xmlns:a16="http://schemas.microsoft.com/office/drawing/2014/main" id="{D26006D8-E495-DA10-C2CB-B7070FD2408F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93492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FFCB-6DC4-5CF7-FA26-6BA3CE413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PART 2 - 3D MODEL </a:t>
            </a:r>
            <a:b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</a:br>
            <a:r>
              <a:rPr lang="en-GB" dirty="0">
                <a:solidFill>
                  <a:srgbClr val="860000"/>
                </a:solidFill>
                <a:latin typeface="Bahnschrift SemiCondensed" panose="020B0502040204020203" pitchFamily="34" charset="0"/>
              </a:rPr>
              <a:t>Choice of two options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2E9DE-0CC3-D9C1-9151-4A59AD1C5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900" dirty="0">
                <a:solidFill>
                  <a:srgbClr val="860000"/>
                </a:solidFill>
                <a:effectLst/>
                <a:latin typeface="Bahnschrif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Whichever option you choose, please follow the dimensions below </a:t>
            </a:r>
          </a:p>
          <a:p>
            <a:r>
              <a:rPr lang="en-GB" sz="1900" dirty="0">
                <a:solidFill>
                  <a:srgbClr val="860000"/>
                </a:solidFill>
                <a:effectLst/>
                <a:latin typeface="Bahnschrif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must be a standard size of 45cm square. Schools are also asked to make their own stand - this could be as simple as 4 fold away legs or a sturdy box. This must be no taller than 90cm and no shorter than 60cm. </a:t>
            </a:r>
          </a:p>
          <a:p>
            <a:r>
              <a:rPr lang="en-GB" sz="1900" dirty="0">
                <a:solidFill>
                  <a:srgbClr val="860000"/>
                </a:solidFill>
                <a:latin typeface="Bahnschrift SemiCondensed" panose="020B0502040204020203" pitchFamily="34" charset="0"/>
                <a:cs typeface="Times New Roman" panose="02020603050405020304" pitchFamily="18" charset="0"/>
              </a:rPr>
              <a:t>Please make this sturdy </a:t>
            </a:r>
          </a:p>
          <a:p>
            <a:endParaRPr lang="en-GB" dirty="0">
              <a:solidFill>
                <a:srgbClr val="860000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4" name="Picture 3" descr="Premium Vector | Businessman standing in front of two closed doors">
            <a:extLst>
              <a:ext uri="{FF2B5EF4-FFF2-40B4-BE49-F238E27FC236}">
                <a16:creationId xmlns:a16="http://schemas.microsoft.com/office/drawing/2014/main" id="{8AD50065-CE9F-9A0E-415E-3A1EC8647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695" y="3447096"/>
            <a:ext cx="5578609" cy="3363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Content Placeholder 3" descr="Weird and Wacky Inventions - Owlcation">
            <a:extLst>
              <a:ext uri="{FF2B5EF4-FFF2-40B4-BE49-F238E27FC236}">
                <a16:creationId xmlns:a16="http://schemas.microsoft.com/office/drawing/2014/main" id="{3FD03A52-6485-6512-C4F1-2D7C1EF29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7235825"/>
            <a:ext cx="4351338" cy="43513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E9A51A97-25D9-5722-9D82-6EF81A17B892}"/>
              </a:ext>
            </a:extLst>
          </p:cNvPr>
          <p:cNvGrpSpPr/>
          <p:nvPr/>
        </p:nvGrpSpPr>
        <p:grpSpPr>
          <a:xfrm>
            <a:off x="-2030577" y="-1525390"/>
            <a:ext cx="16231233" cy="9832628"/>
            <a:chOff x="-2030577" y="-1525390"/>
            <a:chExt cx="16231233" cy="983262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699CD6E-58E0-3E50-B42A-2E03169B052C}"/>
                </a:ext>
              </a:extLst>
            </p:cNvPr>
            <p:cNvGrpSpPr/>
            <p:nvPr/>
          </p:nvGrpSpPr>
          <p:grpSpPr>
            <a:xfrm>
              <a:off x="-2030577" y="-1525390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BB05FC4E-E68F-2EE8-4BAC-2481378FAFB0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75C98403-1D57-63EB-3173-D18C04CCCA30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50ABE438-E5D9-C6BC-DC29-81637AA1918E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5ED2B87-8E0D-25A9-5278-A61E227255A4}"/>
                </a:ext>
              </a:extLst>
            </p:cNvPr>
            <p:cNvGrpSpPr/>
            <p:nvPr/>
          </p:nvGrpSpPr>
          <p:grpSpPr>
            <a:xfrm>
              <a:off x="9865265" y="3885054"/>
              <a:ext cx="4335391" cy="4422184"/>
              <a:chOff x="-1303534" y="-857249"/>
              <a:chExt cx="4335391" cy="4422184"/>
            </a:xfrm>
            <a:solidFill>
              <a:srgbClr val="CC9900"/>
            </a:solidFill>
          </p:grpSpPr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56A7323E-89A0-5A42-5C07-351ACEA678FD}"/>
                  </a:ext>
                </a:extLst>
              </p:cNvPr>
              <p:cNvSpPr/>
              <p:nvPr/>
            </p:nvSpPr>
            <p:spPr>
              <a:xfrm rot="18927320">
                <a:off x="955407" y="-857249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1448D9D0-140F-443D-8C2D-242A738C3EED}"/>
                  </a:ext>
                </a:extLst>
              </p:cNvPr>
              <p:cNvSpPr/>
              <p:nvPr/>
            </p:nvSpPr>
            <p:spPr>
              <a:xfrm rot="18927320">
                <a:off x="-174062" y="173233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2B30C7D7-FE67-D44B-1FA2-0815947DF1BA}"/>
                  </a:ext>
                </a:extLst>
              </p:cNvPr>
              <p:cNvSpPr/>
              <p:nvPr/>
            </p:nvSpPr>
            <p:spPr>
              <a:xfrm rot="18927320">
                <a:off x="-1303534" y="1297985"/>
                <a:ext cx="2076450" cy="2266950"/>
              </a:xfrm>
              <a:prstGeom prst="chevron">
                <a:avLst/>
              </a:prstGeom>
              <a:grpFill/>
              <a:ln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  <a:latin typeface="Bahnschrift SemiCondensed" panose="020B05020402040202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114301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566</Words>
  <Application>Microsoft Office PowerPoint</Application>
  <PresentationFormat>Widescreen</PresentationFormat>
  <Paragraphs>62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Bahnschrift SemiCondensed</vt:lpstr>
      <vt:lpstr>Office Theme</vt:lpstr>
      <vt:lpstr>PowerPoint Presentation</vt:lpstr>
      <vt:lpstr>2026  THE FUTURE  PRESTIGIOUS ART EXHIBITION  FOR YOUR PUPILS </vt:lpstr>
      <vt:lpstr>PowerPoint Presentation</vt:lpstr>
      <vt:lpstr>TWO PARTS TO THE EXHIBITION </vt:lpstr>
      <vt:lpstr>SCHOOLS ARE ASKED TO DO  BOTH PARTS OF THE PROJECT NOT JUST ONE! </vt:lpstr>
      <vt:lpstr>PART 1 - 2D  “My / Our Future”</vt:lpstr>
      <vt:lpstr>PART 1 - 2D “My / Our Future”</vt:lpstr>
      <vt:lpstr>PART 1 - 2D “My / Our Future” </vt:lpstr>
      <vt:lpstr>PART 2 - 3D MODEL  Choice of two options </vt:lpstr>
      <vt:lpstr>OPTION 1 :  An Invention for the Future </vt:lpstr>
      <vt:lpstr>An Invention for the Future</vt:lpstr>
      <vt:lpstr>OPTION 2 :  Buildings of the Future </vt:lpstr>
      <vt:lpstr>Buildings of the Future </vt:lpstr>
      <vt:lpstr>SECONDARY SCHOOLS WELCOME </vt:lpstr>
      <vt:lpstr>CALENDAR OF KEY DATES </vt:lpstr>
      <vt:lpstr>SIGN UP NOW </vt:lpstr>
      <vt:lpstr>OTHER ARTS ISSUES 2025–26</vt:lpstr>
      <vt:lpstr>OTHER ARTS ISSUES 2025-26 </vt:lpstr>
    </vt:vector>
  </TitlesOfParts>
  <Company>City of Bradford Metropolitan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Bullock</dc:creator>
  <cp:lastModifiedBy>Anthony Bullock</cp:lastModifiedBy>
  <cp:revision>23</cp:revision>
  <dcterms:created xsi:type="dcterms:W3CDTF">2025-04-15T13:37:17Z</dcterms:created>
  <dcterms:modified xsi:type="dcterms:W3CDTF">2025-09-25T16:25:01Z</dcterms:modified>
</cp:coreProperties>
</file>