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426" r:id="rId6"/>
    <p:sldId id="428" r:id="rId7"/>
    <p:sldId id="427" r:id="rId8"/>
    <p:sldId id="429" r:id="rId9"/>
    <p:sldId id="257" r:id="rId10"/>
    <p:sldId id="258" r:id="rId11"/>
    <p:sldId id="259" r:id="rId12"/>
    <p:sldId id="317" r:id="rId13"/>
    <p:sldId id="430" r:id="rId14"/>
    <p:sldId id="431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0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4T18:25:47.5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7017 215,'-29'-2,"0"-1,-1-1,-53-16,16 3,-53-15,-36-6,-171-7,244 34,-92-1,-85 13,97 1,118-2,-229-10,-20 3,186 8,-1609-1,1710 0,-1 1,1 0,-1 0,1 0,-1 1,-13 6,-39 22,46-21,0-2,0 0,-1 0,-19 4,-333 66,243-48,26-4,92-24,-10 2,-23 8,35-10,-1 1,1 0,0 0,0 0,0 0,0 1,0 0,1 0,-1 0,-2 3,-1 1,0 0,-1-1,0 0,0-1,0 0,0 0,-1 0,0-1,-14 4,-24 13,-27 24,53-30,-2-2,-37 18,-44 17,96-45,1 0,0 0,0-1,-1 0,-14 1,15-2,-1 1,0-1,1 1,-1 1,-9 3,-38 26,34-19,-1-1,-28 11,-192 77,205-80,2 2,0 2,1 1,-36 35,4 2,-47 38,82-74,-38 40,-19 17,58-59,-35 40,35-35,16-15,-16 19,-65 75,62-72,25-29,1 0,0 0,0 1,1 0,0 1,0-1,1 1,0 0,-6 17,-25 89,19-63,2 1,2 0,3 1,-3 56,-5 56,3-95,9-51,2 1,-3 22,-1 19,4-34,-1 30,5 211,1-124,0-136,0 0,1 0,0 0,0 0,1 0,0 0,9 15,8 24,-9-13,-5-20,-1 1,0 0,3 27,11 90,-15-109,1-6,0 0,1 0,1-1,12 24,13 35,-14-24,16 88,-5-5,-23-111,11 28,3 6,-14-37,2 0,1 0,20 35,-13-27,-6-9,-1 1,0 0,-2 0,0 0,-2 1,4 29,-6-33,0 0,2 0,0 0,0-1,2 0,0 0,13 22,0-4,-8-13,0 0,29 37,-31-47,0 1,-2 1,11 21,-2-4,28 32,-27-36,0-1,1-2,26 27,-36-41,1 0,1-1,0 0,23 15,-19-14,20 16,-17-11,0-2,0 0,22 10,63 28,-18-11,98 57,-56-38,-61-31,-22-9,1-1,1-3,83 16,-43-12,-44-9,68 8,57 6,-47-6,97 19,-65-4,242 21,188-36,-511-15,101 18,-102-11,22 0,-44-6,83 18,-89-13,1-1,75 3,89-10,-123-2,19 0,150 2,-232 1,-1 1,0 1,33 11,-31-9,0 0,0-1,25 2,200 15,253 8,228-32,-507 18,-41 0,295-14,-242-4,223 2,-448 0,0-1,0 0,0 0,0-1,-1 0,1-1,0 1,12-7,4-5,27-20,-13 9,15-10,28-18,-58 39,-13 7,21-10,122-42,-30 13,-75 25,79-47,-115 59,0 0,0-1,-1 0,0 0,0-1,-2-1,11-14,-3 0,-2 0,20-44,-21 42,33-50,-45 75,10-13,14-15,-19 23,1 0,-2-1,1 0,-1 0,0 0,-1-1,6-14,-1-2,19-35,-17 38,16-45,-17 32,-3 8,18-42,19-53,-3 8,-38 105,63-146,-49 107,15-64,-27 89,45-163,-37 151,-2 1,-2-2,-1 1,-2-1,4-62,-10 83,1-1,1 0,6-21,-4 19,0-1,1-22,5-157,-4-141,-8 214,1-811,-2 921,0 0,-1 0,-1 0,0 0,-1 1,-12-25,-4-15,12 32,0 0,-1 1,-1 0,-2 1,-14-21,4 5,18 27,-1 0,0 1,0-1,-10-8,-3-1,8 8,0 0,1 0,1-1,-12-18,2-1,-1 2,-1 0,-44-44,22 25,23 24,-1 2,-28-23,-10-7,43 36,-1 0,-1 2,0 0,-22-12,-122-58,137 70,-44-32,-2-2,61 42,-1 0,0 1,0 0,-1 1,-13-3,6 3,-59-16,71 18,-1-1,1 0,0-1,1 1,-1-1,0-1,1 1,-6-7,8 7,-1 1,1-1,-1 1,1 0,-1 0,0 1,0 0,0-1,-6-1,-6 0,-27-3,-11-3,4-3,-68-21,99 27,1-1,0-1,-34-20,28 14,0 2,-1 0,-48-14,-19-10,63 23,-2 2,-35-10,-7-2,48 15,-1 1,-43-8,52 12,0 0,-26-10,-19-4,31 13,-42-2,-20-2,-127-15,186 20,0-1,-55-16,16 3,22 6,31 6,-1 1,0 1,0 1,-25-1,33 4,1 0,0-1,-1-1,1 0,0-1,-20-7,6 2,-1 1,0 1,-1 2,0 0,1 2,-30 2,45-1,1 0,-1-1,0 0,-17-6,14 3,-31-4,-156-5,-118 7,198 9,-988-2,1068 1,0 3,-48 10,-7 13,72-18,0-1,-46 7,5-11,-89-4,-14 0,160 1,-1 1,1 0,0 1,-14 4,14-3,-1-1,0 0,-17 2,-128 4,130-7,1 2,-45 12,13 0,-62 9,-59 0,-13 2,96-14,-126 1,42 1,173-14,-1 1,1 0,0 1,-1-1,1 1,1 0,-1 1,0 0,1-1,0 2,-7 6,5-5,0 0,0-1,0 0,-1 0,-9 4,-20 3,29-10,1 0,-1 1,1-1,0 2,0-1,-13 9,-8 11,19-15,1-1,-1 0,0 0,-1-1,-16 8,-125 50,144-61,-1 1,1 0,0 0,0 1,0 0,1 0,-1 1,1 0,-9 12,10-13,-1 0,1 0,-1 0,0-1,0 0,-9 5,-43 17,20-10,20-8,-13 7,-52 31,59-30,1-2,-2 0,-27 11,46-23,-1-1,1 1,-10 0,12-2,0 1,0-1,0 1,0 0,0 0,0 0,0 1,0-1,0 1,1 0,-7 4,2 1,0-2,-1 1,1-1,-1 0,-14 4,-13 8,32-14,-1 1,1-1,0 1,0-1,0 1,0 1,1-1,-5 7,4-5,-1 0,0 0,-9 8,1-3,-1 0,0-1,-1-1,-17 9,-105 53,12 7,33 4,18-15,33-38,33-25,0 1,1 0,-1 0,1 1,0 0,1 1,0-1,-6 9,-15 31,16-27,-15 23,12-22,2 1,-14 30,1-1,12-23,9-20,1 1,-1-1,0 0,0 0,-1-1,0 1,-7 7,3-5,0 0,1 0,0 1,1 0,0 1,0 0,-5 12,3-3,1 0,1 1,-5 27,10-42,0-1,0 1,0-1,-1 1,0-1,0 0,0 0,-1 0,0 0,0-1,-6 6,-15 19,20-21,1 0,0 0,0 0,1 1,-3 12,-6 13,6-17,1 0,-6 33,-1 4,4-24,-11 36,-9 14,-19 87,29-63,14-72,1 0,1-1,4 44,0-12,-3-16,-1-24,2 1,6 45,-4-60,1-1,0 0,0 0,1-1,8 14,7 14,-16-26,0 0,-1-1,3 17,0 2,-2-20,0 1,0-1,1 0,-1 0,8 9,3 9,43 102,-55-121,1-1,1 1,-1-1,1 0,-1 0,1 0,1 0,-1-1,1 0,0 1,0-2,6 5,7 5,-15-10,0 0,0 1,-1-1,1 1,-1-1,0 1,0 0,2 4,-2-3,1 0,0-1,0 1,5 6,48 42,-7-8,-46-41,0 0,0 0,0 0,-1 1,4 7,-4-8,0 0,0 0,0 0,0-1,1 1,-1-1,1 1,4 3,19 13,-18-14,-1-1,1 1,-1 1,0-1,-1 1,0 0,0 1,8 12,-5 1,0 1,-1 0,5 25,-8-27,1-1,0 0,1 0,18 33,-14-34,-1 0,0 0,-2 1,0 1,7 30,-9-28,17 39,-20-52,0 0,-1 0,0 0,1 15,-3-17,1 1,0-1,0 0,1 0,0 0,0 0,1 0,5 10,4 3,0 0,-1 1,-2 1,0 0,-1 0,5 23,-8-27,14 32,-12-35,-2-1,0 1,6 25,-10-32,1-1,0 0,0 0,1 0,0 0,6 10,28 36,-8-11,-3-1,62 90,-41-79,-33-38,0 0,2 3,28 34,-37-41,1-1,0 0,0-1,1 0,0 0,1-1,11 7,3 0,50 20,-42-23,-23-8,-2-1,1 1,0 0,0 1,-1-1,0 1,0 1,11 8,-12-8,-1 0,1-1,0 0,0 0,1 0,-1-1,1 0,10 3,5 1,31 4,-6-2,213 41,-229-45,54 4,-82-8,1 0,-1 0,0 0,1 0,-1 1,0 0,0-1,0 1,0 0,0 0,-1 1,1-1,0 1,-1-1,3 4,-3-3,1 0,0 0,-1 0,1-1,1 1,-1-1,0 0,1 0,-1 0,1 0,6 2,4-1,1-2,25 1,16 2,7 3,-46-6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4T18:26:15.3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4016 22 24575,'-612'0'0,"451"10"0,78-3 0,14 0 0,-30 1 0,30-8 0,17 0 0,0 2 0,-60 9 0,50-2 0,0-2 0,-93-2 0,132-6 0,0 2 0,0 0 0,1 2 0,-25 5 0,6 0 0,-67 4 0,-21 4 0,-90 19 0,162-28 0,-28 1 0,-11-1 0,6 1 0,-457-6 0,278-4 0,-311 2 0,577 0 0,0 0 0,0 0 0,0 0 0,0 1 0,0-1 0,0 1 0,0 0 0,-5 1 0,7-2 0,1 1 0,-1 0 0,0 0 0,0-1 0,0 1 0,0 0 0,1 0 0,-1 0 0,0 0 0,1 0 0,-1 0 0,1 0 0,-1 0 0,1 0 0,0 0 0,-1 0 0,1 0 0,0 0 0,-1 0 0,1 0 0,0 0 0,0 0 0,0 0 0,0 1 0,0-1 0,1 2 0,8 260 0,-8-249 0,0-1 0,5 21 0,-3-19 0,2 24 0,-3 252 0,-4-148 0,2 3174 0,0-3274 0,-2-1 0,-2 0 0,-16 67 0,12-71 0,1 1 0,2 0 0,2 0 0,1 42 0,4 76 0,-2-154 0,0 0 0,0 1 0,0-1 0,1 0 0,-1 1 0,1-1 0,0 0 0,0 1 0,0-1 0,0 0 0,1 0 0,-1 0 0,1 0 0,0 0 0,0 0 0,4 4 0,-3-4 0,0-1 0,0 0 0,0 0 0,1 0 0,-1 0 0,0-1 0,1 1 0,-1-1 0,1 0 0,0 0 0,-1 0 0,1-1 0,0 1 0,-1-1 0,6 0 0,6 0 0,1-1 0,0-1 0,-1 0 0,1-1 0,-1-1 0,0 0 0,18-8 0,-8 4 0,1 2 0,-1 1 0,45-4 0,-38 6 0,57-14 0,-69 13 0,0 1 0,0 1 0,0 0 0,37 3 0,13-1 0,67-14 0,-38 4 0,431-47-801,-446 48 1201,105 2 1,319 8-401,-283-1 0,65 22-533,-69 0 178,270-17 252,-405-6 96,-65 2 291,0 1 1,29 6-1,-11-1-139,42 10-145,-14-3 0,-61-12 0,-1-1 0,1 1 0,-1 0 0,7 4 0,5 1 0,-17-6 0,1-1 0,0 0 0,0 0 0,0 1 0,0-1 0,0 0 0,-1 0 0,1 0 0,0 0 0,0 0 0,0 0 0,0 0 0,0 0 0,0-1 0,-1 1 0,1 0 0,0 0 0,0-1 0,0 1 0,0 0 0,-1-1 0,1 1 0,0-1 0,-1 1 0,1-1 0,0 0 0,-1 1 0,1-1 0,0 0 0,-1 1 0,1-1 0,-1 0 0,0 0 0,1 1 0,-1-1 0,1-2 0,1-3 0,1 0 0,-2 0 0,1-1 0,0-6 0,0 2 0,2-18 0,-1-1 0,-1 1 0,-4-41 0,3-35 0,6 61 0,-4 32 0,2-25 0,-5-81 0,1-25 0,1 132 0,0 0 0,0 1 0,1 0 0,5-12 0,-5 13 0,1-1 0,-2 0 0,1 0 0,1-18 0,-3-32 0,-2 41 0,1 0 0,1 0 0,4-29 0,1 10 0,-2 0 0,-1 0 0,-5-61 0,1 27 0,1-209 0,-1 267 0,0 1 0,-5-21 0,-2-17 0,8-43 0,0-15 0,-18-5 0,2 21 0,1 2 0,12 81 0,0 0 0,-6-11 0,5 13 0,1 1 0,0-1 0,1 0 0,0 0 0,-1-8 0,0-38 0,2 36 0,0 1 0,-5-30 0,3 30 0,0 0 0,1-23 0,2 21 0,-6-29 0,2 18 0,1 1 0,2-50 0,-1-9 0,-5 44 0,4 33 0,-2-24 0,3-232 0,4 138 0,-2-1393 0,1 1499 0,6-34 0,1-17 0,-8-16-1365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82199-F9EC-428A-81EC-5D31BD5F0388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260B4-3F2C-4DE9-9336-C6F46F1FD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59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8895-786B-D470-493F-906633E9A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2464" y="1260284"/>
            <a:ext cx="7748608" cy="19097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62B25-7324-0B09-B23D-C58154091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2463" y="3422342"/>
            <a:ext cx="774860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FC480-C283-E982-C60E-084B1D6C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3110" y="6162409"/>
            <a:ext cx="525780" cy="365125"/>
          </a:xfrm>
        </p:spPr>
        <p:txBody>
          <a:bodyPr/>
          <a:lstStyle>
            <a:lvl1pPr algn="ctr">
              <a:defRPr/>
            </a:lvl1pPr>
          </a:lstStyle>
          <a:p>
            <a:fld id="{3A158E67-5BB3-4D63-9F99-F6FA97D1B6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904F0-73F6-FBB3-3715-348A2A763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51632" cy="6858000"/>
          </a:xfrm>
          <a:prstGeom prst="rect">
            <a:avLst/>
          </a:prstGeom>
        </p:spPr>
      </p:pic>
      <p:pic>
        <p:nvPicPr>
          <p:cNvPr id="8" name="Picture 7" descr="logo-CBMDC-colour.png">
            <a:extLst>
              <a:ext uri="{FF2B5EF4-FFF2-40B4-BE49-F238E27FC236}">
                <a16:creationId xmlns:a16="http://schemas.microsoft.com/office/drawing/2014/main" id="{163E6F1D-A549-1449-30E3-E66F17D83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59" y="6121781"/>
            <a:ext cx="1451915" cy="40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75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AF37-801A-47F3-0E44-38AF6340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234A-B694-A8ED-FF94-2357CF6B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17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uilding with a clock tower&#10;&#10;Description automatically generated">
            <a:extLst>
              <a:ext uri="{FF2B5EF4-FFF2-40B4-BE49-F238E27FC236}">
                <a16:creationId xmlns:a16="http://schemas.microsoft.com/office/drawing/2014/main" id="{43D36EF8-85AD-5620-E954-104851021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r="7830" b="5625"/>
          <a:stretch/>
        </p:blipFill>
        <p:spPr>
          <a:xfrm>
            <a:off x="10266744" y="5372301"/>
            <a:ext cx="1925256" cy="1485699"/>
          </a:xfrm>
          <a:prstGeom prst="rect">
            <a:avLst/>
          </a:prstGeom>
        </p:spPr>
      </p:pic>
      <p:pic>
        <p:nvPicPr>
          <p:cNvPr id="5" name="Picture 4" descr="logo-CBMDC-colour.png">
            <a:extLst>
              <a:ext uri="{FF2B5EF4-FFF2-40B4-BE49-F238E27FC236}">
                <a16:creationId xmlns:a16="http://schemas.microsoft.com/office/drawing/2014/main" id="{8561A8C2-3DEA-460A-1172-D5DE00D7B5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5" y="6198243"/>
            <a:ext cx="1451915" cy="4019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84C9EA-B86E-3AA3-FC8A-4AD59E68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3110" y="6162409"/>
            <a:ext cx="525780" cy="365125"/>
          </a:xfrm>
        </p:spPr>
        <p:txBody>
          <a:bodyPr/>
          <a:lstStyle>
            <a:lvl1pPr algn="ctr">
              <a:defRPr/>
            </a:lvl1pPr>
          </a:lstStyle>
          <a:p>
            <a:fld id="{3A158E67-5BB3-4D63-9F99-F6FA97D1B6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58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AF37-801A-47F3-0E44-38AF6340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234A-B694-A8ED-FF94-2357CF6B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17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3EC4EA-1D7A-DF36-08FB-7C4873A741F8}"/>
              </a:ext>
            </a:extLst>
          </p:cNvPr>
          <p:cNvSpPr txBox="1">
            <a:spLocks/>
          </p:cNvSpPr>
          <p:nvPr userDrawn="1"/>
        </p:nvSpPr>
        <p:spPr>
          <a:xfrm>
            <a:off x="5833110" y="6162409"/>
            <a:ext cx="525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58E67-5BB3-4D63-9F99-F6FA97D1B6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-CBMDC-colour.png">
            <a:extLst>
              <a:ext uri="{FF2B5EF4-FFF2-40B4-BE49-F238E27FC236}">
                <a16:creationId xmlns:a16="http://schemas.microsoft.com/office/drawing/2014/main" id="{7132F0F9-8934-C68D-616F-3C94BA820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59" y="6121781"/>
            <a:ext cx="1451915" cy="40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4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76E1-435E-A54F-425E-F1756280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198"/>
            <a:ext cx="10515600" cy="192980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EF28-0710-4202-ECB7-9EEE59E8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8E67-5BB3-4D63-9F99-F6FA97D1B6A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building with a green field&#10;&#10;Description automatically generated with medium confidence">
            <a:extLst>
              <a:ext uri="{FF2B5EF4-FFF2-40B4-BE49-F238E27FC236}">
                <a16:creationId xmlns:a16="http://schemas.microsoft.com/office/drawing/2014/main" id="{0DBED0E4-482C-27DD-0566-5E67AD5AC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009"/>
            <a:ext cx="12192000" cy="17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6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951E4-2943-3FC7-DC75-CC1E9185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5E9A-E53A-44D9-90EF-8021A9C4CE88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45502-A350-64C6-DBD3-E1A6364D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92954-61A6-F484-7C24-94D85B55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69E9-77B3-4655-8AD6-7CBC563562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75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E733-7113-5385-E0A7-04EE8966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0B7EE-83BF-D72F-2A4A-E71CC6DA0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0D805-FCEC-3D60-0552-8B4E8A3E6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11219-001D-6D86-F47E-95A46745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5E9A-E53A-44D9-90EF-8021A9C4CE88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D2C75-A0B8-B8A8-D288-3DD1452E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DA498-1398-A87A-8EC3-B42979FE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69E9-77B3-4655-8AD6-7CBC5635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CBB2A5-D31D-9975-47EE-543FC691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7EDB-1959-F8AA-EAD4-5314780D3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AB7C-7A07-5D8D-721D-8F5E0C4BC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352" y="63138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158E67-5BB3-4D63-9F99-F6FA97D1B6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73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needham@wakefield.gov.uk" TargetMode="External"/><Relationship Id="rId2" Type="http://schemas.openxmlformats.org/officeDocument/2006/relationships/hyperlink" Target="mailto:wymh@bradford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styorkshiremusichub.org.u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WYMH@bradford.gov.u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98B6C3-ED45-2532-3D5D-F5489527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016" y="113051"/>
            <a:ext cx="3380868" cy="132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936A0-E0D4-67D3-D23E-69B3CCE9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533" y="1808177"/>
            <a:ext cx="8718036" cy="1365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4EA6C1-8CA4-F2B5-2C44-A1AD54AC3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617" y="3684202"/>
            <a:ext cx="8614395" cy="2219136"/>
          </a:xfrm>
          <a:prstGeom prst="rect">
            <a:avLst/>
          </a:prstGeom>
        </p:spPr>
      </p:pic>
      <p:pic>
        <p:nvPicPr>
          <p:cNvPr id="3" name="Picture 2" descr="A logo for a music hub&#10;&#10;Description automatically generated">
            <a:extLst>
              <a:ext uri="{FF2B5EF4-FFF2-40B4-BE49-F238E27FC236}">
                <a16:creationId xmlns:a16="http://schemas.microsoft.com/office/drawing/2014/main" id="{FD13F767-3F5F-C785-7FFE-F391476A9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52" y="192737"/>
            <a:ext cx="2886948" cy="1168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3EB250-5318-3F46-A27B-C079CD2EA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776" y="2985371"/>
            <a:ext cx="796206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3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67D99-8CF2-14C5-0381-7E63DEA7B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683363-5F31-38E0-3912-F564148B9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147" y="5584370"/>
            <a:ext cx="2889754" cy="1164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E2E06D-8DB0-6833-7F31-E93EC9D97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794" y="598839"/>
            <a:ext cx="2542252" cy="999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909EFC-BBFF-553B-5C26-B93A1B3A9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17" y="1639834"/>
            <a:ext cx="10038257" cy="3775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915251-5C65-086F-5DE9-425F3DBFAD30}"/>
              </a:ext>
            </a:extLst>
          </p:cNvPr>
          <p:cNvSpPr txBox="1"/>
          <p:nvPr/>
        </p:nvSpPr>
        <p:spPr>
          <a:xfrm>
            <a:off x="991092" y="738457"/>
            <a:ext cx="365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DF55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Buy Back 2025-26</a:t>
            </a:r>
            <a:endParaRPr kumimoji="0" lang="en-US" altLang="en-US" sz="3200" b="1" i="0" u="none" strike="noStrike" cap="none" normalizeH="0" dirty="0">
              <a:ln>
                <a:noFill/>
              </a:ln>
              <a:solidFill>
                <a:srgbClr val="DF556A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3FF0BA-F0C3-96B9-D55C-657673DD3FB3}"/>
                  </a:ext>
                </a:extLst>
              </p14:cNvPr>
              <p14:cNvContentPartPr/>
              <p14:nvPr/>
            </p14:nvContentPartPr>
            <p14:xfrm>
              <a:off x="6937520" y="3086635"/>
              <a:ext cx="3659400" cy="2125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3FF0BA-F0C3-96B9-D55C-657673DD3F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3525" y="2978635"/>
                <a:ext cx="3767029" cy="23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0A25D5-8748-3C42-920F-6C326379163E}"/>
                  </a:ext>
                </a:extLst>
              </p14:cNvPr>
              <p14:cNvContentPartPr/>
              <p14:nvPr/>
            </p14:nvContentPartPr>
            <p14:xfrm>
              <a:off x="5049046" y="3172123"/>
              <a:ext cx="1446120" cy="1825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0A25D5-8748-3C42-920F-6C32637916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86046" y="3109123"/>
                <a:ext cx="1571760" cy="19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56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D944C-479E-226F-B81E-65E0D263E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609D0-0C33-91BE-E763-8D5A4AF9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362" y="5465981"/>
            <a:ext cx="2889754" cy="1164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2B520E-AF73-1828-FFF0-94513E5B6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794" y="598839"/>
            <a:ext cx="2542252" cy="999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00477-118F-2241-C19B-F31F419077FA}"/>
              </a:ext>
            </a:extLst>
          </p:cNvPr>
          <p:cNvSpPr txBox="1"/>
          <p:nvPr/>
        </p:nvSpPr>
        <p:spPr>
          <a:xfrm>
            <a:off x="666628" y="235272"/>
            <a:ext cx="365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DF55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Buy Back 2025-26</a:t>
            </a:r>
            <a:endParaRPr kumimoji="0" lang="en-US" altLang="en-US" sz="3200" b="1" i="0" u="none" strike="noStrike" cap="none" normalizeH="0" dirty="0">
              <a:ln>
                <a:noFill/>
              </a:ln>
              <a:solidFill>
                <a:srgbClr val="DF556A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B4264-9E9B-6B77-9D88-417990CBE215}"/>
              </a:ext>
            </a:extLst>
          </p:cNvPr>
          <p:cNvSpPr txBox="1"/>
          <p:nvPr/>
        </p:nvSpPr>
        <p:spPr>
          <a:xfrm>
            <a:off x="666628" y="809800"/>
            <a:ext cx="7852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Two Billing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School Billed  (very useful for supporting pupils e.g. Pupil Premium)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Direct / Parental Billed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EF4304-B0F6-1B0B-03F8-B508661EA344}"/>
              </a:ext>
            </a:extLst>
          </p:cNvPr>
          <p:cNvSpPr txBox="1"/>
          <p:nvPr/>
        </p:nvSpPr>
        <p:spPr>
          <a:xfrm>
            <a:off x="666628" y="1598670"/>
            <a:ext cx="11645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Small group and individual instrumental lessons are available on:	</a:t>
            </a:r>
          </a:p>
          <a:p>
            <a:endParaRPr lang="en-GB" dirty="0"/>
          </a:p>
          <a:p>
            <a:r>
              <a:rPr lang="en-GB" b="1" dirty="0"/>
              <a:t>GUITAR &amp; PERCUSSION	 BRASS			WOODWIND		STRINGS	</a:t>
            </a:r>
          </a:p>
          <a:p>
            <a:r>
              <a:rPr lang="en-GB" dirty="0"/>
              <a:t>Guitar (electric &amp; acoustic)	 Trumpet/cornet		Flute			Violin		</a:t>
            </a:r>
          </a:p>
          <a:p>
            <a:r>
              <a:rPr lang="en-GB" dirty="0"/>
              <a:t>Ukulele			 French Horn/Tenor Horn	Oboe/Bassoon		Viola		</a:t>
            </a:r>
          </a:p>
          <a:p>
            <a:r>
              <a:rPr lang="en-GB" dirty="0"/>
              <a:t>Bass			 Trombone		Clarinet/Bass Clarinet	Cello</a:t>
            </a:r>
          </a:p>
          <a:p>
            <a:r>
              <a:rPr lang="en-GB" dirty="0"/>
              <a:t>Drum Kit			 Baritone/Euphonium	Alto/Tenor/Bari Sax	Double Bass </a:t>
            </a:r>
          </a:p>
          <a:p>
            <a:r>
              <a:rPr lang="en-GB" dirty="0"/>
              <a:t>Percussion		 Tuba</a:t>
            </a:r>
          </a:p>
          <a:p>
            <a:endParaRPr lang="en-GB" dirty="0"/>
          </a:p>
          <a:p>
            <a:r>
              <a:rPr lang="en-GB" b="1" dirty="0"/>
              <a:t>KEYBOARD		VOICE</a:t>
            </a:r>
          </a:p>
          <a:p>
            <a:r>
              <a:rPr lang="en-GB" dirty="0"/>
              <a:t>Piano			All Voices types and range of genres</a:t>
            </a:r>
          </a:p>
          <a:p>
            <a:r>
              <a:rPr lang="en-GB" dirty="0"/>
              <a:t>Keyboard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available for instrumental loan and (see remissions policy)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Wide range of bands/orchestras/choirs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for LAC/PP/FSM/etc (see remissions policy)</a:t>
            </a:r>
          </a:p>
        </p:txBody>
      </p:sp>
    </p:spTree>
    <p:extLst>
      <p:ext uri="{BB962C8B-B14F-4D97-AF65-F5344CB8AC3E}">
        <p14:creationId xmlns:p14="http://schemas.microsoft.com/office/powerpoint/2010/main" val="98367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8255-E588-8553-DEED-8404C574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 dirty="0"/>
              <a:t>Lead Schools Information: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E2182-7AB5-D385-89B6-A759ECE70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400" b="1" dirty="0"/>
              <a:t>To download the form:</a:t>
            </a:r>
          </a:p>
          <a:p>
            <a:pPr>
              <a:spcAft>
                <a:spcPts val="800"/>
              </a:spcAft>
            </a:pPr>
            <a:r>
              <a:rPr lang="en-GB" sz="1400" b="1" dirty="0"/>
              <a:t>https://www.bradfordmusiconline.co.uk/site/wymh-lead-schools/</a:t>
            </a:r>
          </a:p>
          <a:p>
            <a:pPr>
              <a:spcAft>
                <a:spcPts val="800"/>
              </a:spcAft>
            </a:pPr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email your completed form to </a:t>
            </a: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wymh@bradford.gov.uk</a:t>
            </a:r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Wednesday 26</a:t>
            </a:r>
            <a:r>
              <a:rPr lang="en-GB" sz="14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4pm.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direct any specific questions or queries to Phil Needham – Responsible for Schools engagement as part of the West Yorkshire Music Hub </a:t>
            </a: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pneedham@wakefield.gov.uk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sz="1400" dirty="0"/>
          </a:p>
        </p:txBody>
      </p:sp>
      <p:pic>
        <p:nvPicPr>
          <p:cNvPr id="4" name="Picture 3" descr="A logo for a music hub&#10;&#10;Description automatically generated">
            <a:extLst>
              <a:ext uri="{FF2B5EF4-FFF2-40B4-BE49-F238E27FC236}">
                <a16:creationId xmlns:a16="http://schemas.microsoft.com/office/drawing/2014/main" id="{AAB2C922-EF9B-B28E-C96C-2178CFE1C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3298445"/>
            <a:ext cx="5150277" cy="2085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27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4F9AC-6A40-4502-EA46-CE0FD0E2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343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altLang="en-US" sz="5200" b="1" dirty="0">
                <a:solidFill>
                  <a:srgbClr val="DF556A"/>
                </a:solidFill>
                <a:ea typeface="Times New Roman" pitchFamily="18" charset="0"/>
              </a:rPr>
              <a:t>Welcome!</a:t>
            </a:r>
          </a:p>
          <a:p>
            <a:pPr marL="0" indent="0" algn="ctr">
              <a:buNone/>
            </a:pPr>
            <a:endParaRPr lang="en-GB" altLang="en-US" sz="4000" b="1" dirty="0">
              <a:solidFill>
                <a:srgbClr val="FF0000"/>
              </a:solidFill>
              <a:ea typeface="Times New Roman" pitchFamily="18" charset="0"/>
            </a:endParaRPr>
          </a:p>
          <a:p>
            <a:r>
              <a:rPr lang="en-GB" altLang="en-US" b="1" dirty="0">
                <a:solidFill>
                  <a:srgbClr val="003E5D"/>
                </a:solidFill>
                <a:ea typeface="Times New Roman" pitchFamily="18" charset="0"/>
              </a:rPr>
              <a:t>Photographs, Videos and Social Media. </a:t>
            </a:r>
          </a:p>
          <a:p>
            <a:r>
              <a:rPr lang="en-GB" altLang="en-US" b="1" dirty="0">
                <a:solidFill>
                  <a:srgbClr val="003E5D"/>
                </a:solidFill>
                <a:ea typeface="Times New Roman" pitchFamily="18" charset="0"/>
              </a:rPr>
              <a:t>Workshop information (see badge)</a:t>
            </a:r>
          </a:p>
          <a:p>
            <a:pPr marL="457200" lvl="1" indent="0">
              <a:buNone/>
            </a:pPr>
            <a:r>
              <a:rPr lang="en-GB" altLang="en-US" b="1" dirty="0">
                <a:solidFill>
                  <a:srgbClr val="003E5D"/>
                </a:solidFill>
                <a:ea typeface="Times New Roman" pitchFamily="18" charset="0"/>
              </a:rPr>
              <a:t>Hawksworth 		(Main Room)</a:t>
            </a:r>
          </a:p>
          <a:p>
            <a:pPr marL="457200" lvl="1" indent="0">
              <a:buNone/>
            </a:pPr>
            <a:r>
              <a:rPr lang="en-GB" altLang="en-US" b="1" dirty="0">
                <a:solidFill>
                  <a:srgbClr val="003E5D"/>
                </a:solidFill>
                <a:ea typeface="Times New Roman" pitchFamily="18" charset="0"/>
              </a:rPr>
              <a:t>Haworth 			(end of dining room)</a:t>
            </a:r>
          </a:p>
          <a:p>
            <a:pPr marL="457200" lvl="1" indent="0">
              <a:buNone/>
            </a:pPr>
            <a:r>
              <a:rPr lang="en-GB" altLang="en-US" b="1" dirty="0">
                <a:solidFill>
                  <a:srgbClr val="003E5D"/>
                </a:solidFill>
                <a:ea typeface="Times New Roman" pitchFamily="18" charset="0"/>
              </a:rPr>
              <a:t>Thompson 		(upstairs)</a:t>
            </a:r>
          </a:p>
          <a:p>
            <a:pPr marL="457200" lvl="1" indent="0">
              <a:buNone/>
            </a:pPr>
            <a:r>
              <a:rPr lang="en-GB" altLang="en-US" b="1" dirty="0">
                <a:solidFill>
                  <a:srgbClr val="003E5D"/>
                </a:solidFill>
                <a:ea typeface="Times New Roman" pitchFamily="18" charset="0"/>
              </a:rPr>
              <a:t>Copper Beech 		(upstairs)</a:t>
            </a:r>
          </a:p>
          <a:p>
            <a:pPr marL="457200" lvl="1" indent="0">
              <a:buNone/>
            </a:pPr>
            <a:r>
              <a:rPr lang="en-GB" altLang="en-US" b="1" dirty="0">
                <a:solidFill>
                  <a:srgbClr val="003E5D"/>
                </a:solidFill>
                <a:ea typeface="Times New Roman" pitchFamily="18" charset="0"/>
              </a:rPr>
              <a:t>Bronte 			(upstairs and follow the corridor)</a:t>
            </a:r>
          </a:p>
          <a:p>
            <a:r>
              <a:rPr lang="en-GB" altLang="en-US" b="1" dirty="0">
                <a:solidFill>
                  <a:srgbClr val="003E5D"/>
                </a:solidFill>
                <a:ea typeface="Times New Roman" pitchFamily="18" charset="0"/>
              </a:rPr>
              <a:t>Please remember to return your badges before you leave at the end of the day!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30A27-9A7D-ED09-CEA3-75FD69990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85" y="249878"/>
            <a:ext cx="2543453" cy="10008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AAA782-045F-BE77-0B13-043431517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79" y="249878"/>
            <a:ext cx="2889754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0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E23A41-34F2-5CA9-052D-64F282EE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28127"/>
            <a:ext cx="9007033" cy="5078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7BDADD-4BC9-15F6-98D6-67574DEBE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103" y="1743601"/>
            <a:ext cx="2889754" cy="1164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1457B-1D21-EF30-3603-D498B266C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794" y="598839"/>
            <a:ext cx="2542252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8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4876B-6950-BE4B-9E86-0C12B87C5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5325"/>
            <a:ext cx="105156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DF55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Running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DF55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Order</a:t>
            </a:r>
          </a:p>
          <a:p>
            <a:pPr eaLnBrk="0" fontAlgn="base" hangingPunct="0"/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8.30 am	Registrations and Refreshments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9.00 am        	Welcome/Introduction: Carl White - Head of Music &amp; Arts Service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9.10 am</a:t>
            </a:r>
            <a:r>
              <a:rPr lang="en-US" sz="1800" b="1" kern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Big Sing! Ben Lawrence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9.30 am	</a:t>
            </a:r>
            <a:r>
              <a:rPr lang="en-GB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Keynote Speaker: Sam Stimpson SLS 360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GB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10.20 am	Break</a:t>
            </a:r>
          </a:p>
          <a:p>
            <a:pPr eaLnBrk="0" fontAlgn="base" hangingPunct="0"/>
            <a:r>
              <a:rPr lang="en-GB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10.35am	Workshop 1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GB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11.35am</a:t>
            </a:r>
            <a:r>
              <a:rPr lang="en-GB" sz="18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GB" sz="1800" b="1" kern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BD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2025 Team Update	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GB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12.00pm	Lunch and chat 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1:00pm	West Yorkshire Music Hub – Carl White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1.30pm	Workshop 2</a:t>
            </a:r>
            <a:r>
              <a:rPr lang="en-GB" sz="1800" b="1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pPr eaLnBrk="0" fontAlgn="base" hangingPunct="0"/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2.30pm 	Break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2.50pm 	Workshop 3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3.50pm 	Plenary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9201E-DF86-1033-600F-48691C3A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149" y="305094"/>
            <a:ext cx="2542252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usic hub&#10;&#10;Description automatically generated">
            <a:extLst>
              <a:ext uri="{FF2B5EF4-FFF2-40B4-BE49-F238E27FC236}">
                <a16:creationId xmlns:a16="http://schemas.microsoft.com/office/drawing/2014/main" id="{5D082D03-6814-80A0-9401-E4F881844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22" y="437259"/>
            <a:ext cx="5635415" cy="2282344"/>
          </a:xfrm>
          <a:prstGeom prst="rect">
            <a:avLst/>
          </a:prstGeom>
          <a:noFill/>
        </p:spPr>
      </p:pic>
      <p:pic>
        <p:nvPicPr>
          <p:cNvPr id="6" name="Picture 5" descr="A list of music related words&#10;&#10;Description automatically generated with medium confidence">
            <a:extLst>
              <a:ext uri="{FF2B5EF4-FFF2-40B4-BE49-F238E27FC236}">
                <a16:creationId xmlns:a16="http://schemas.microsoft.com/office/drawing/2014/main" id="{856AE855-E3B9-FC7F-5182-C1E2DB744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48" y="546683"/>
            <a:ext cx="3642360" cy="2063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A746E7-A318-9903-9BD4-FAF910DA38D0}"/>
              </a:ext>
            </a:extLst>
          </p:cNvPr>
          <p:cNvSpPr txBox="1"/>
          <p:nvPr/>
        </p:nvSpPr>
        <p:spPr>
          <a:xfrm>
            <a:off x="1032387" y="2990973"/>
            <a:ext cx="50463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Strategic and wider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www.westyorkshiremusichub.org.uk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to watch for in 2025: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West Yorkshire Musical Inclusion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Lead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73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1D259-73DF-9CCE-DAE1-1C6226100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02" t="22117" r="15745" b="31307"/>
          <a:stretch/>
        </p:blipFill>
        <p:spPr>
          <a:xfrm>
            <a:off x="472140" y="741081"/>
            <a:ext cx="11401460" cy="52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6372E-C900-B4D4-EC78-6492362B8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80" t="20908" r="16183" b="28175"/>
          <a:stretch/>
        </p:blipFill>
        <p:spPr>
          <a:xfrm>
            <a:off x="543860" y="502022"/>
            <a:ext cx="11220422" cy="5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F8C7E-66B2-24D7-310D-7125C62930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32" t="15857" r="16455" b="27872"/>
          <a:stretch/>
        </p:blipFill>
        <p:spPr>
          <a:xfrm>
            <a:off x="436282" y="359050"/>
            <a:ext cx="10714343" cy="58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0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5823-2CA4-18CA-F7AA-B5477E95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>
            <a:normAutofit/>
          </a:bodyPr>
          <a:lstStyle/>
          <a:p>
            <a:r>
              <a:rPr lang="en-GB" sz="5200" dirty="0"/>
              <a:t>Lead schools overview – what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62E8-FEAF-E123-CE7F-C111C58E8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8626"/>
            <a:ext cx="5158427" cy="3730460"/>
          </a:xfrm>
        </p:spPr>
        <p:txBody>
          <a:bodyPr>
            <a:normAutofit/>
          </a:bodyPr>
          <a:lstStyle/>
          <a:p>
            <a:r>
              <a:rPr lang="en-GB" sz="2000" dirty="0"/>
              <a:t>Must be passionate about music!</a:t>
            </a:r>
          </a:p>
          <a:p>
            <a:r>
              <a:rPr lang="en-GB" sz="2000" dirty="0"/>
              <a:t>Champion music education</a:t>
            </a:r>
          </a:p>
          <a:p>
            <a:r>
              <a:rPr lang="en-GB" sz="2000" dirty="0"/>
              <a:t>Be clear about how you might help schools across the Bradford &amp; West Yorkshire improve the quality of music</a:t>
            </a:r>
          </a:p>
          <a:p>
            <a:r>
              <a:rPr lang="en-GB" sz="2000" dirty="0"/>
              <a:t>Work with the West Yorkshire Hub Advisory Group and collaborate with the Music Hub and schools across West Yorkshire</a:t>
            </a:r>
          </a:p>
          <a:p>
            <a:r>
              <a:rPr lang="en-GB" sz="2000" dirty="0"/>
              <a:t>Be recognised as an advocate for music, the arts and youth voice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491C6-E01F-C8F2-0C96-0FBBAE603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54" y="2398626"/>
            <a:ext cx="5164645" cy="3730460"/>
          </a:xfrm>
        </p:spPr>
        <p:txBody>
          <a:bodyPr>
            <a:normAutofit/>
          </a:bodyPr>
          <a:lstStyle/>
          <a:p>
            <a:r>
              <a:rPr lang="en-GB" sz="2000" dirty="0"/>
              <a:t>£2000 Capital Grant funding in the first year to purchase instruments/technology for music </a:t>
            </a:r>
          </a:p>
          <a:p>
            <a:r>
              <a:rPr lang="en-GB" sz="2000" dirty="0"/>
              <a:t>Initially 1 year but we are looking for a 3-year commitment</a:t>
            </a:r>
          </a:p>
          <a:p>
            <a:r>
              <a:rPr lang="en-GB" sz="2000" dirty="0"/>
              <a:t>2 x half days plus termly Network meetings</a:t>
            </a:r>
          </a:p>
          <a:p>
            <a:r>
              <a:rPr lang="en-GB" sz="2000" dirty="0"/>
              <a:t>Application form deadline -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 26</a:t>
            </a:r>
            <a:r>
              <a:rPr lang="en-GB" sz="20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4pm. Submit to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WYMH@bradford.gov.uk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  <p:pic>
        <p:nvPicPr>
          <p:cNvPr id="5" name="Picture 4" descr="A logo with colorful squares&#10;&#10;Description automatically generated">
            <a:extLst>
              <a:ext uri="{FF2B5EF4-FFF2-40B4-BE49-F238E27FC236}">
                <a16:creationId xmlns:a16="http://schemas.microsoft.com/office/drawing/2014/main" id="{6C524D0F-F4F3-72C9-00D1-D8EE7C212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63" y="154859"/>
            <a:ext cx="1205735" cy="47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1B5CC-C774-7CB2-8F4E-C841FC6DA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234" y="231852"/>
            <a:ext cx="2467090" cy="9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8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dford Council">
      <a:dk1>
        <a:srgbClr val="AA4E0F"/>
      </a:dk1>
      <a:lt1>
        <a:sysClr val="window" lastClr="FFFFFF"/>
      </a:lt1>
      <a:dk2>
        <a:srgbClr val="585454"/>
      </a:dk2>
      <a:lt2>
        <a:srgbClr val="D5B076"/>
      </a:lt2>
      <a:accent1>
        <a:srgbClr val="00687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FEBA40F-D4B2-43F9-B7BA-66A72342E236}" vid="{756FE13A-CB5D-454E-A60B-F6C5EDB34C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0a5f22f-9a44-4b60-9715-c224f6ff5791" xsi:nil="true"/>
    <lcf76f155ced4ddcb4097134ff3c332f xmlns="90a5f22f-9a44-4b60-9715-c224f6ff5791">
      <Terms xmlns="http://schemas.microsoft.com/office/infopath/2007/PartnerControls"/>
    </lcf76f155ced4ddcb4097134ff3c332f>
    <DocumentType xmlns="90a5f22f-9a44-4b60-9715-c224f6ff5791">Template</DocumentType>
    <TaxCatchAll xmlns="d4eb30bb-7fcd-45d9-a34e-8320dddb5db1" xsi:nil="true"/>
    <Servicearea xmlns="90a5f22f-9a44-4b60-9715-c224f6ff5791">Communications</Servicearea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5B43672C82646A165A211A72267E7" ma:contentTypeVersion="15" ma:contentTypeDescription="Create a new document." ma:contentTypeScope="" ma:versionID="52fdc1ddd3e2ac436206d4d4a96e5e3a">
  <xsd:schema xmlns:xsd="http://www.w3.org/2001/XMLSchema" xmlns:xs="http://www.w3.org/2001/XMLSchema" xmlns:p="http://schemas.microsoft.com/office/2006/metadata/properties" xmlns:ns2="90a5f22f-9a44-4b60-9715-c224f6ff5791" xmlns:ns3="d4eb30bb-7fcd-45d9-a34e-8320dddb5db1" targetNamespace="http://schemas.microsoft.com/office/2006/metadata/properties" ma:root="true" ma:fieldsID="2f48aedc3e6b72884e2eed947f499b12" ns2:_="" ns3:_="">
    <xsd:import namespace="90a5f22f-9a44-4b60-9715-c224f6ff5791"/>
    <xsd:import namespace="d4eb30bb-7fcd-45d9-a34e-8320dddb5d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Servicearea" minOccurs="0"/>
                <xsd:element ref="ns2:DocumentTyp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y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5f22f-9a44-4b60-9715-c224f6ff5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ervicearea" ma:index="12" nillable="true" ma:displayName="Service area" ma:format="Dropdown" ma:internalName="Servicearea">
      <xsd:simpleType>
        <xsd:restriction base="dms:Choice">
          <xsd:enumeration value="Communications"/>
          <xsd:enumeration value="Complaints"/>
          <xsd:enumeration value="Buildings"/>
          <xsd:enumeration value="Insurance"/>
          <xsd:enumeration value="FOI / EIR"/>
          <xsd:enumeration value="Data protection"/>
          <xsd:enumeration value="IT Support"/>
          <xsd:enumeration value="Procurement"/>
          <xsd:enumeration value="Money Management"/>
          <xsd:enumeration value="Finance"/>
          <xsd:enumeration value="Store"/>
          <xsd:enumeration value="Fleet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Document"/>
          <xsd:enumeration value="Image"/>
          <xsd:enumeration value="Template"/>
          <xsd:enumeration value="Form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dfcbb7-e422-43b6-ac96-49dfbd2743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y" ma:index="21" nillable="true" ma:displayName="Category" ma:format="Dropdown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cruitment"/>
                    <xsd:enumeration value="Travel"/>
                    <xsd:enumeration value="Office"/>
                    <xsd:enumeration value="Risk Management"/>
                    <xsd:enumeration value="Fraud"/>
                    <xsd:enumeration value="Contract Management"/>
                    <xsd:enumeration value="Under £25K"/>
                    <xsd:enumeration value="25K to threshold"/>
                    <xsd:enumeration value="Works"/>
                    <xsd:enumeration value="Above threshold"/>
                    <xsd:enumeration value="Social Value"/>
                    <xsd:enumeration value="Grants"/>
                    <xsd:enumeration value="YORtender"/>
                    <xsd:enumeration value="TUPE"/>
                    <xsd:enumeration value="Letters"/>
                    <xsd:enumeration value="GDPR"/>
                    <xsd:enumeration value="Guidance"/>
                    <xsd:enumeration value="Covid-19"/>
                    <xsd:enumeration value="Year end"/>
                    <xsd:enumeration value="IMS"/>
                    <xsd:enumeration value="Payments"/>
                    <xsd:enumeration value="Spending panel"/>
                    <xsd:enumeration value="P2P Guides"/>
                    <xsd:enumeration value="Key Controls"/>
                    <xsd:enumeration value="Accounts"/>
                    <xsd:enumeration value="Finance advice"/>
                    <xsd:enumeration value="Capital"/>
                    <xsd:enumeration value="Meeting rooms"/>
                    <xsd:enumeration value="Fire"/>
                    <xsd:enumeration value="Britannia House"/>
                    <xsd:enumeration value="BCFT"/>
                    <xsd:enumeration value="Misc Payment"/>
                    <xsd:enumeration value="Fire Evacuation"/>
                    <xsd:enumeration value="DPIA"/>
                    <xsd:enumeration value="BACS/CHAPS"/>
                    <xsd:enumeration value="Cash"/>
                    <xsd:enumeration value="Cash and Cheque"/>
                    <xsd:enumeration value="Petty cash"/>
                    <xsd:enumeration value="Manager Info"/>
                    <xsd:enumeration value="Driver"/>
                    <xsd:enumeration value="Vehicle"/>
                    <xsd:enumeration value="IT Co-ordinator"/>
                    <xsd:enumeration value="SARS"/>
                    <xsd:enumeration value="DSI"/>
                    <xsd:enumeration value="Data Sharing"/>
                    <xsd:enumeration value="Branding"/>
                    <xsd:enumeration value="SAP"/>
                    <xsd:enumeration value="Contract and Grants Register"/>
                  </xsd:restriction>
                </xsd:simpleType>
              </xsd:element>
            </xsd:sequence>
          </xsd:extension>
        </xsd:complexContent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b30bb-7fcd-45d9-a34e-8320dddb5db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d930ae8-988e-4bf1-a9e4-828d2405f5ee}" ma:internalName="TaxCatchAll" ma:showField="CatchAllData" ma:web="d4eb30bb-7fcd-45d9-a34e-8320dddb5d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E40B83-F423-4111-A559-AD6835C2D1C6}">
  <ds:schemaRefs>
    <ds:schemaRef ds:uri="http://schemas.microsoft.com/office/2006/metadata/properties"/>
    <ds:schemaRef ds:uri="http://schemas.microsoft.com/office/infopath/2007/PartnerControls"/>
    <ds:schemaRef ds:uri="90a5f22f-9a44-4b60-9715-c224f6ff5791"/>
    <ds:schemaRef ds:uri="d4eb30bb-7fcd-45d9-a34e-8320dddb5db1"/>
  </ds:schemaRefs>
</ds:datastoreItem>
</file>

<file path=customXml/itemProps2.xml><?xml version="1.0" encoding="utf-8"?>
<ds:datastoreItem xmlns:ds="http://schemas.openxmlformats.org/officeDocument/2006/customXml" ds:itemID="{79668D79-E31C-4938-B8AF-C63699BBD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5f22f-9a44-4b60-9715-c224f6ff5791"/>
    <ds:schemaRef ds:uri="d4eb30bb-7fcd-45d9-a34e-8320dddb5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22296B-9793-4DB4-B3BC-54175EECBB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</Template>
  <TotalTime>4390</TotalTime>
  <Words>558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 schools overview – what are we looking for?</vt:lpstr>
      <vt:lpstr>PowerPoint Presentation</vt:lpstr>
      <vt:lpstr>PowerPoint Presentation</vt:lpstr>
      <vt:lpstr>Lead Schools Information: </vt:lpstr>
    </vt:vector>
  </TitlesOfParts>
  <Company>City of Bradford Metropolitan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Park</dc:creator>
  <cp:lastModifiedBy>Carl White</cp:lastModifiedBy>
  <cp:revision>36</cp:revision>
  <dcterms:created xsi:type="dcterms:W3CDTF">2024-10-01T12:29:46Z</dcterms:created>
  <dcterms:modified xsi:type="dcterms:W3CDTF">2025-02-05T11:17:16Z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0x010100C935B43672C82646A165A211A72267E7</vt:lpwstr>
  </property>
  <property fmtid="{D5CDD505-2E9C-101B-9397-08002B2CF9AE}" pid="3" name="MediaServiceImageTags">
    <vt:lpwstr/>
  </property>
</Properties>
</file>